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93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erdan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erdan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erdan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erdan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erdan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erdan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erdan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erdan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erdan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5E5"/>
          </a:solidFill>
        </a:fill>
      </a:tcStyle>
    </a:wholeTbl>
    <a:band2H>
      <a:tcTxStyle/>
      <a:tcStyle>
        <a:tcBdr/>
        <a:fill>
          <a:solidFill>
            <a:srgbClr val="E9EBF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254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D8CB"/>
          </a:solidFill>
        </a:fill>
      </a:tcStyle>
    </a:wholeTbl>
    <a:band2H>
      <a:tcTxStyle/>
      <a:tcStyle>
        <a:tcBdr/>
        <a:fill>
          <a:solidFill>
            <a:srgbClr val="FAEC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7D8"/>
          </a:solidFill>
        </a:fill>
      </a:tcStyle>
    </a:wholeTbl>
    <a:band2H>
      <a:tcTxStyle/>
      <a:tcStyle>
        <a:tcBdr/>
        <a:fill>
          <a:solidFill>
            <a:srgbClr val="EBEC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2"/>
    <p:restoredTop sz="94671"/>
  </p:normalViewPr>
  <p:slideViewPr>
    <p:cSldViewPr snapToGrid="0" snapToObjects="1">
      <p:cViewPr varScale="1">
        <p:scale>
          <a:sx n="121" d="100"/>
          <a:sy n="121" d="100"/>
        </p:scale>
        <p:origin x="904" y="168"/>
      </p:cViewPr>
      <p:guideLst/>
    </p:cSldViewPr>
  </p:slideViewPr>
  <p:outlineViewPr>
    <p:cViewPr>
      <p:scale>
        <a:sx n="33" d="100"/>
        <a:sy n="33" d="100"/>
      </p:scale>
      <p:origin x="0" y="-2830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Verdana"/>
      </a:defRPr>
    </a:lvl1pPr>
    <a:lvl2pPr indent="228600" latinLnBrk="0">
      <a:defRPr sz="1200">
        <a:latin typeface="+mn-lt"/>
        <a:ea typeface="+mn-ea"/>
        <a:cs typeface="+mn-cs"/>
        <a:sym typeface="Verdana"/>
      </a:defRPr>
    </a:lvl2pPr>
    <a:lvl3pPr indent="457200" latinLnBrk="0">
      <a:defRPr sz="1200">
        <a:latin typeface="+mn-lt"/>
        <a:ea typeface="+mn-ea"/>
        <a:cs typeface="+mn-cs"/>
        <a:sym typeface="Verdana"/>
      </a:defRPr>
    </a:lvl3pPr>
    <a:lvl4pPr indent="685800" latinLnBrk="0">
      <a:defRPr sz="1200">
        <a:latin typeface="+mn-lt"/>
        <a:ea typeface="+mn-ea"/>
        <a:cs typeface="+mn-cs"/>
        <a:sym typeface="Verdana"/>
      </a:defRPr>
    </a:lvl4pPr>
    <a:lvl5pPr indent="914400" latinLnBrk="0">
      <a:defRPr sz="1200">
        <a:latin typeface="+mn-lt"/>
        <a:ea typeface="+mn-ea"/>
        <a:cs typeface="+mn-cs"/>
        <a:sym typeface="Verdana"/>
      </a:defRPr>
    </a:lvl5pPr>
    <a:lvl6pPr indent="1143000" latinLnBrk="0">
      <a:defRPr sz="1200">
        <a:latin typeface="+mn-lt"/>
        <a:ea typeface="+mn-ea"/>
        <a:cs typeface="+mn-cs"/>
        <a:sym typeface="Verdana"/>
      </a:defRPr>
    </a:lvl6pPr>
    <a:lvl7pPr indent="1371600" latinLnBrk="0">
      <a:defRPr sz="1200">
        <a:latin typeface="+mn-lt"/>
        <a:ea typeface="+mn-ea"/>
        <a:cs typeface="+mn-cs"/>
        <a:sym typeface="Verdana"/>
      </a:defRPr>
    </a:lvl7pPr>
    <a:lvl8pPr indent="1600200" latinLnBrk="0">
      <a:defRPr sz="1200">
        <a:latin typeface="+mn-lt"/>
        <a:ea typeface="+mn-ea"/>
        <a:cs typeface="+mn-cs"/>
        <a:sym typeface="Verdana"/>
      </a:defRPr>
    </a:lvl8pPr>
    <a:lvl9pPr indent="1828800" latinLnBrk="0">
      <a:defRPr sz="1200">
        <a:latin typeface="+mn-lt"/>
        <a:ea typeface="+mn-ea"/>
        <a:cs typeface="+mn-cs"/>
        <a:sym typeface="Verdana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4"/>
          <p:cNvSpPr/>
          <p:nvPr/>
        </p:nvSpPr>
        <p:spPr>
          <a:xfrm>
            <a:off x="111293" y="116632"/>
            <a:ext cx="8919069" cy="6624736"/>
          </a:xfrm>
          <a:prstGeom prst="roundRect">
            <a:avLst>
              <a:gd name="adj" fmla="val 2081"/>
            </a:avLst>
          </a:prstGeom>
          <a:gradFill>
            <a:gsLst>
              <a:gs pos="0">
                <a:srgbClr val="FFFFFF"/>
              </a:gs>
              <a:gs pos="98000">
                <a:srgbClr val="FFFFFF"/>
              </a:gs>
              <a:gs pos="99055">
                <a:srgbClr val="F7F7F7"/>
              </a:gs>
              <a:gs pos="100000">
                <a:srgbClr val="D9D9D9"/>
              </a:gs>
            </a:gsLst>
            <a:lin ang="5400000"/>
          </a:gradFill>
          <a:ln w="3175" cap="rnd">
            <a:solidFill>
              <a:srgbClr val="A2A1A1"/>
            </a:solidFill>
          </a:ln>
          <a:effectLst>
            <a:outerShdw blurRad="76200" dist="50800" dir="5400000" rotWithShape="0">
              <a:srgbClr val="000000">
                <a:alpha val="2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Rounded Rectangle 9"/>
          <p:cNvSpPr/>
          <p:nvPr/>
        </p:nvSpPr>
        <p:spPr>
          <a:xfrm>
            <a:off x="418596" y="434162"/>
            <a:ext cx="8306810" cy="3108961"/>
          </a:xfrm>
          <a:prstGeom prst="roundRect">
            <a:avLst>
              <a:gd name="adj" fmla="val 4578"/>
            </a:avLst>
          </a:prstGeom>
          <a:gradFill>
            <a:gsLst>
              <a:gs pos="0">
                <a:srgbClr val="FFFFFF"/>
              </a:gs>
              <a:gs pos="55000">
                <a:srgbClr val="E0E0E0"/>
              </a:gs>
              <a:gs pos="100000">
                <a:srgbClr val="9E9E9E"/>
              </a:gs>
            </a:gsLst>
            <a:path path="circle">
              <a:fillToRect l="-19636" t="62278" r="119636" b="37721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722376" y="1628799"/>
            <a:ext cx="7772401" cy="1828801"/>
          </a:xfrm>
          <a:prstGeom prst="rect">
            <a:avLst/>
          </a:prstGeom>
        </p:spPr>
        <p:txBody>
          <a:bodyPr/>
          <a:lstStyle>
            <a:lvl1pPr algn="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76" y="3685032"/>
            <a:ext cx="7772401" cy="914401"/>
          </a:xfrm>
          <a:prstGeom prst="rect">
            <a:avLst/>
          </a:prstGeom>
        </p:spPr>
        <p:txBody>
          <a:bodyPr lIns="0" tIns="0" rIns="0" bIns="0"/>
          <a:lstStyle>
            <a:lvl1pPr marL="0" indent="36576" algn="r">
              <a:spcBef>
                <a:spcPts val="0"/>
              </a:spcBef>
              <a:buClrTx/>
              <a:buSzTx/>
              <a:buNone/>
              <a:defRPr sz="2000">
                <a:solidFill>
                  <a:srgbClr val="797C7F"/>
                </a:solidFill>
              </a:defRPr>
            </a:lvl1pPr>
            <a:lvl2pPr marL="0" indent="457200" algn="r">
              <a:spcBef>
                <a:spcPts val="0"/>
              </a:spcBef>
              <a:buClrTx/>
              <a:buSzTx/>
              <a:buNone/>
              <a:defRPr sz="2000">
                <a:solidFill>
                  <a:srgbClr val="797C7F"/>
                </a:solidFill>
              </a:defRPr>
            </a:lvl2pPr>
            <a:lvl3pPr marL="0" indent="914400" algn="r">
              <a:spcBef>
                <a:spcPts val="0"/>
              </a:spcBef>
              <a:buClrTx/>
              <a:buSzTx/>
              <a:buNone/>
              <a:defRPr sz="2000">
                <a:solidFill>
                  <a:srgbClr val="797C7F"/>
                </a:solidFill>
              </a:defRPr>
            </a:lvl3pPr>
            <a:lvl4pPr marL="0" indent="1371600" algn="r">
              <a:spcBef>
                <a:spcPts val="0"/>
              </a:spcBef>
              <a:buClrTx/>
              <a:buSzTx/>
              <a:buNone/>
              <a:defRPr sz="2000">
                <a:solidFill>
                  <a:srgbClr val="797C7F"/>
                </a:solidFill>
              </a:defRPr>
            </a:lvl4pPr>
            <a:lvl5pPr marL="0" indent="1828800" algn="r">
              <a:spcBef>
                <a:spcPts val="0"/>
              </a:spcBef>
              <a:buClrTx/>
              <a:buSzTx/>
              <a:buNone/>
              <a:defRPr sz="2000">
                <a:solidFill>
                  <a:srgbClr val="797C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293" y="6510536"/>
            <a:ext cx="3819312" cy="230832"/>
          </a:xfrm>
          <a:prstGeom prst="rect">
            <a:avLst/>
          </a:prstGeom>
        </p:spPr>
        <p:txBody>
          <a:bodyPr/>
          <a:lstStyle>
            <a:lvl1pPr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GB" dirty="0"/>
              <a:t>© Professor Ela Claridge, School of Computer Science, University of Birmingham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9532" y="6529168"/>
            <a:ext cx="3819312" cy="230832"/>
          </a:xfrm>
          <a:prstGeom prst="rect">
            <a:avLst/>
          </a:prstGeom>
        </p:spPr>
        <p:txBody>
          <a:bodyPr/>
          <a:lstStyle>
            <a:lvl1pPr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GB" dirty="0"/>
              <a:t>© Professor Ela Claridge, School of Computer Science, University of Birmingham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6"/>
          <p:cNvSpPr/>
          <p:nvPr/>
        </p:nvSpPr>
        <p:spPr>
          <a:xfrm>
            <a:off x="111293" y="116632"/>
            <a:ext cx="8919069" cy="6624736"/>
          </a:xfrm>
          <a:prstGeom prst="roundRect">
            <a:avLst>
              <a:gd name="adj" fmla="val 2081"/>
            </a:avLst>
          </a:prstGeom>
          <a:gradFill>
            <a:gsLst>
              <a:gs pos="0">
                <a:srgbClr val="FFFFFF"/>
              </a:gs>
              <a:gs pos="98000">
                <a:srgbClr val="FFFFFF"/>
              </a:gs>
              <a:gs pos="99055">
                <a:srgbClr val="F7F7F7"/>
              </a:gs>
              <a:gs pos="100000">
                <a:srgbClr val="D9D9D9"/>
              </a:gs>
            </a:gsLst>
            <a:lin ang="5400000"/>
          </a:gradFill>
          <a:ln w="3175" cap="rnd">
            <a:solidFill>
              <a:srgbClr val="A2A1A1"/>
            </a:solidFill>
          </a:ln>
          <a:effectLst>
            <a:outerShdw blurRad="76200" dist="50800" dir="5400000" rotWithShape="0">
              <a:srgbClr val="000000">
                <a:alpha val="2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89470" y="6510536"/>
            <a:ext cx="3819312" cy="230832"/>
          </a:xfrm>
          <a:prstGeom prst="rect">
            <a:avLst/>
          </a:prstGeom>
        </p:spPr>
        <p:txBody>
          <a:bodyPr/>
          <a:lstStyle>
            <a:lvl1pPr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GB" dirty="0"/>
              <a:t>© Professor Ela Claridge, School of Computer Science, University of Birmingham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6"/>
          <p:cNvSpPr/>
          <p:nvPr/>
        </p:nvSpPr>
        <p:spPr>
          <a:xfrm>
            <a:off x="149101" y="0"/>
            <a:ext cx="8919068" cy="6624736"/>
          </a:xfrm>
          <a:prstGeom prst="roundRect">
            <a:avLst>
              <a:gd name="adj" fmla="val 2081"/>
            </a:avLst>
          </a:prstGeom>
          <a:gradFill>
            <a:gsLst>
              <a:gs pos="0">
                <a:srgbClr val="FFFFFF"/>
              </a:gs>
              <a:gs pos="98000">
                <a:srgbClr val="FFFFFF"/>
              </a:gs>
              <a:gs pos="99055">
                <a:srgbClr val="F7F7F7"/>
              </a:gs>
              <a:gs pos="100000">
                <a:srgbClr val="D9D9D9"/>
              </a:gs>
            </a:gsLst>
            <a:lin ang="5400000"/>
          </a:gradFill>
          <a:ln w="3175" cap="rnd">
            <a:solidFill>
              <a:srgbClr val="A2A1A1"/>
            </a:solidFill>
          </a:ln>
          <a:effectLst>
            <a:outerShdw blurRad="76200" dist="50800" dir="5400000" rotWithShape="0">
              <a:srgbClr val="000000">
                <a:alpha val="2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Rounded Rectangle 8"/>
          <p:cNvSpPr/>
          <p:nvPr/>
        </p:nvSpPr>
        <p:spPr>
          <a:xfrm>
            <a:off x="418594" y="260647"/>
            <a:ext cx="8306811" cy="1080122"/>
          </a:xfrm>
          <a:prstGeom prst="roundRect">
            <a:avLst>
              <a:gd name="adj" fmla="val 2127"/>
            </a:avLst>
          </a:prstGeom>
          <a:gradFill>
            <a:gsLst>
              <a:gs pos="0">
                <a:srgbClr val="FFFFFF"/>
              </a:gs>
              <a:gs pos="55000">
                <a:srgbClr val="E0E0E0"/>
              </a:gs>
              <a:gs pos="100000">
                <a:srgbClr val="9E9E9E"/>
              </a:gs>
            </a:gsLst>
            <a:path path="circle">
              <a:fillToRect l="-19636" t="62278" r="119636" b="37721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183882" cy="1051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67543" y="1844824"/>
            <a:ext cx="8183882" cy="4536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A8A29E0-BDDB-1443-8AC7-BEB9706C3B75}"/>
              </a:ext>
            </a:extLst>
          </p:cNvPr>
          <p:cNvSpPr txBox="1">
            <a:spLocks/>
          </p:cNvSpPr>
          <p:nvPr userDrawn="1"/>
        </p:nvSpPr>
        <p:spPr>
          <a:xfrm>
            <a:off x="5132551" y="6381329"/>
            <a:ext cx="4143990" cy="23724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Calibri Light" panose="020F0302020204030204" pitchFamily="34" charset="0"/>
                <a:ea typeface="+mn-ea"/>
                <a:cs typeface="+mn-cs"/>
                <a:sym typeface="Verdana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defRPr>
            </a:lvl9pPr>
          </a:lstStyle>
          <a:p>
            <a:r>
              <a:rPr lang="en-GB" dirty="0"/>
              <a:t>© Professor Ela Claridge, School of Computer Science, University of Birmingham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hf sldNum="0" hd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6470CA"/>
          </a:solidFill>
          <a:effectLst>
            <a:outerShdw blurRad="50800" dist="22860" dir="5400000" rotWithShape="0">
              <a:srgbClr val="000000">
                <a:alpha val="55000"/>
              </a:srgbClr>
            </a:outerShdw>
          </a:effectLst>
          <a:uFillTx/>
          <a:latin typeface="+mn-lt"/>
          <a:ea typeface="+mn-ea"/>
          <a:cs typeface="+mn-cs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6470CA"/>
          </a:solidFill>
          <a:effectLst>
            <a:outerShdw blurRad="50800" dist="22860" dir="5400000" rotWithShape="0">
              <a:srgbClr val="000000">
                <a:alpha val="55000"/>
              </a:srgbClr>
            </a:outerShdw>
          </a:effectLst>
          <a:uFillTx/>
          <a:latin typeface="+mn-lt"/>
          <a:ea typeface="+mn-ea"/>
          <a:cs typeface="+mn-cs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6470CA"/>
          </a:solidFill>
          <a:effectLst>
            <a:outerShdw blurRad="50800" dist="22860" dir="5400000" rotWithShape="0">
              <a:srgbClr val="000000">
                <a:alpha val="55000"/>
              </a:srgbClr>
            </a:outerShdw>
          </a:effectLst>
          <a:uFillTx/>
          <a:latin typeface="+mn-lt"/>
          <a:ea typeface="+mn-ea"/>
          <a:cs typeface="+mn-cs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6470CA"/>
          </a:solidFill>
          <a:effectLst>
            <a:outerShdw blurRad="50800" dist="22860" dir="5400000" rotWithShape="0">
              <a:srgbClr val="000000">
                <a:alpha val="55000"/>
              </a:srgbClr>
            </a:outerShdw>
          </a:effectLst>
          <a:uFillTx/>
          <a:latin typeface="+mn-lt"/>
          <a:ea typeface="+mn-ea"/>
          <a:cs typeface="+mn-cs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6470CA"/>
          </a:solidFill>
          <a:effectLst>
            <a:outerShdw blurRad="50800" dist="22860" dir="5400000" rotWithShape="0">
              <a:srgbClr val="000000">
                <a:alpha val="55000"/>
              </a:srgbClr>
            </a:outerShdw>
          </a:effectLst>
          <a:uFillTx/>
          <a:latin typeface="+mn-lt"/>
          <a:ea typeface="+mn-ea"/>
          <a:cs typeface="+mn-cs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6470CA"/>
          </a:solidFill>
          <a:effectLst>
            <a:outerShdw blurRad="50800" dist="22860" dir="5400000" rotWithShape="0">
              <a:srgbClr val="000000">
                <a:alpha val="55000"/>
              </a:srgbClr>
            </a:outerShdw>
          </a:effectLst>
          <a:uFillTx/>
          <a:latin typeface="+mn-lt"/>
          <a:ea typeface="+mn-ea"/>
          <a:cs typeface="+mn-cs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6470CA"/>
          </a:solidFill>
          <a:effectLst>
            <a:outerShdw blurRad="50800" dist="22860" dir="5400000" rotWithShape="0">
              <a:srgbClr val="000000">
                <a:alpha val="55000"/>
              </a:srgbClr>
            </a:outerShdw>
          </a:effectLst>
          <a:uFillTx/>
          <a:latin typeface="+mn-lt"/>
          <a:ea typeface="+mn-ea"/>
          <a:cs typeface="+mn-cs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6470CA"/>
          </a:solidFill>
          <a:effectLst>
            <a:outerShdw blurRad="50800" dist="22860" dir="5400000" rotWithShape="0">
              <a:srgbClr val="000000">
                <a:alpha val="55000"/>
              </a:srgbClr>
            </a:outerShdw>
          </a:effectLst>
          <a:uFillTx/>
          <a:latin typeface="+mn-lt"/>
          <a:ea typeface="+mn-ea"/>
          <a:cs typeface="+mn-cs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6470CA"/>
          </a:solidFill>
          <a:effectLst>
            <a:outerShdw blurRad="50800" dist="22860" dir="5400000" rotWithShape="0">
              <a:srgbClr val="000000">
                <a:alpha val="55000"/>
              </a:srgbClr>
            </a:outerShdw>
          </a:effectLst>
          <a:uFillTx/>
          <a:latin typeface="+mn-lt"/>
          <a:ea typeface="+mn-ea"/>
          <a:cs typeface="+mn-cs"/>
          <a:sym typeface="Verdana"/>
        </a:defRPr>
      </a:lvl9pPr>
    </p:titleStyle>
    <p:bodyStyle>
      <a:lvl1pPr marL="265175" marR="0" indent="-265175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>
          <a:srgbClr val="4C76D4"/>
        </a:buClr>
        <a:buSzPct val="80000"/>
        <a:buFontTx/>
        <a:buChar char="●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1pPr>
      <a:lvl2pPr marL="588873" marR="0" indent="-241401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>
          <a:srgbClr val="4C76D4"/>
        </a:buClr>
        <a:buSzPct val="100000"/>
        <a:buFontTx/>
        <a:buChar char="◦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2pPr>
      <a:lvl3pPr marL="822960" marR="0" indent="-219456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>
          <a:srgbClr val="4C76D4"/>
        </a:buClr>
        <a:buSzPct val="100000"/>
        <a:buFontTx/>
        <a:buChar char="●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3pPr>
      <a:lvl4pPr marL="1085088" marR="0" indent="-243840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>
          <a:srgbClr val="4C76D4"/>
        </a:buClr>
        <a:buSzPct val="112000"/>
        <a:buFontTx/>
        <a:buChar char="◦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4pPr>
      <a:lvl5pPr marL="1371600" marR="0" indent="-274319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>
          <a:srgbClr val="4C76D4"/>
        </a:buClr>
        <a:buSzPct val="100000"/>
        <a:buFontTx/>
        <a:buChar char="●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5pPr>
      <a:lvl6pPr marL="1565775" marR="0" indent="-258183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>
          <a:srgbClr val="4C76D4"/>
        </a:buClr>
        <a:buSzPct val="100000"/>
        <a:buFontTx/>
        <a:buChar char="◦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6pPr>
      <a:lvl7pPr marL="1810511" marR="0" indent="-292608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>
          <a:srgbClr val="4C76D4"/>
        </a:buClr>
        <a:buSzPct val="100000"/>
        <a:buFontTx/>
        <a:buChar char="●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7pPr>
      <a:lvl8pPr marL="2029967" marR="0" indent="-292607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>
          <a:srgbClr val="4C76D4"/>
        </a:buClr>
        <a:buSzPct val="100000"/>
        <a:buFontTx/>
        <a:buChar char="◦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8pPr>
      <a:lvl9pPr marL="2258567" marR="0" indent="-292607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>
          <a:srgbClr val="4C76D4"/>
        </a:buClr>
        <a:buSzPct val="100000"/>
        <a:buFontTx/>
        <a:buChar char="●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Verdan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877823">
              <a:defRPr sz="3072">
                <a:effectLst>
                  <a:outerShdw blurRad="48768" dist="21945" dir="5400000" rotWithShape="0">
                    <a:srgbClr val="000000">
                      <a:alpha val="55000"/>
                    </a:srgbClr>
                  </a:outerShdw>
                </a:effectLst>
              </a:defRPr>
            </a:pPr>
            <a:r>
              <a:t>Digital image processing and analysis</a:t>
            </a:r>
            <a:br/>
            <a:r>
              <a:rPr sz="2592">
                <a:solidFill>
                  <a:schemeClr val="accent3"/>
                </a:solidFill>
              </a:rPr>
              <a:t>6. Image enhancement: manipulating image frequencies</a:t>
            </a:r>
          </a:p>
        </p:txBody>
      </p:sp>
      <p:sp>
        <p:nvSpPr>
          <p:cNvPr id="52" name="Subtitle 2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Professor Ela Claridge</a:t>
            </a:r>
          </a:p>
          <a:p>
            <a:r>
              <a:t>School of Computer Science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1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183882" cy="1051562"/>
          </a:xfrm>
          <a:prstGeom prst="rect">
            <a:avLst/>
          </a:prstGeom>
        </p:spPr>
        <p:txBody>
          <a:bodyPr/>
          <a:lstStyle/>
          <a:p>
            <a:r>
              <a:t>Frequency</a:t>
            </a:r>
            <a:br/>
            <a:r>
              <a:rPr sz="2700">
                <a:solidFill>
                  <a:schemeClr val="accent3"/>
                </a:solidFill>
              </a:rPr>
              <a:t>Image profile</a:t>
            </a:r>
          </a:p>
        </p:txBody>
      </p:sp>
      <p:pic>
        <p:nvPicPr>
          <p:cNvPr id="14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13889" t="11111" r="15138" b="14629"/>
          <a:stretch>
            <a:fillRect/>
          </a:stretch>
        </p:blipFill>
        <p:spPr>
          <a:xfrm rot="10800000" flipH="1">
            <a:off x="179511" y="1916831"/>
            <a:ext cx="4958186" cy="3890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92080" y="2236695"/>
            <a:ext cx="3707185" cy="176837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traight Connector 5"/>
          <p:cNvSpPr/>
          <p:nvPr/>
        </p:nvSpPr>
        <p:spPr>
          <a:xfrm>
            <a:off x="1187624" y="2873024"/>
            <a:ext cx="3240361" cy="1"/>
          </a:xfrm>
          <a:prstGeom prst="line">
            <a:avLst/>
          </a:prstGeom>
          <a:ln>
            <a:solidFill>
              <a:srgbClr val="FFC000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1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424938" cy="1051562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Frequency filtering operations</a:t>
            </a:r>
            <a:br/>
            <a:r>
              <a:rPr sz="2700">
                <a:solidFill>
                  <a:schemeClr val="accent3"/>
                </a:solidFill>
                <a:effectLst>
                  <a:outerShdw blurRad="50800" dist="22860" dir="5400000" rotWithShape="0">
                    <a:srgbClr val="000000">
                      <a:alpha val="55000"/>
                    </a:srgbClr>
                  </a:outerShdw>
                </a:effectLst>
              </a:rPr>
              <a:t>Tool for reducing frequency distortions</a:t>
            </a:r>
          </a:p>
        </p:txBody>
      </p:sp>
      <p:sp>
        <p:nvSpPr>
          <p:cNvPr id="15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67543" y="1844823"/>
            <a:ext cx="8183882" cy="45365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2000" dirty="0"/>
              <a:t>Frequency filtering operations separate frequency components within an image into different frequency ranges, most often into:</a:t>
            </a:r>
          </a:p>
          <a:p>
            <a:pPr marL="548640" lvl="1" indent="-201168">
              <a:buFont typeface="Verdana"/>
              <a:defRPr sz="2000"/>
            </a:pPr>
            <a:r>
              <a:rPr sz="1800" dirty="0"/>
              <a:t>low frequency components</a:t>
            </a:r>
          </a:p>
          <a:p>
            <a:pPr marL="548640" lvl="1" indent="-201168">
              <a:buFont typeface="Verdana"/>
              <a:defRPr sz="2000"/>
            </a:pPr>
            <a:r>
              <a:rPr sz="1800" dirty="0"/>
              <a:t>high frequency components</a:t>
            </a:r>
          </a:p>
          <a:p>
            <a:endParaRPr sz="2000" dirty="0"/>
          </a:p>
          <a:p>
            <a:r>
              <a:rPr sz="2000" dirty="0"/>
              <a:t>Following this separation</a:t>
            </a:r>
          </a:p>
          <a:p>
            <a:pPr marL="548640" lvl="1" indent="-201168">
              <a:buFont typeface="Verdana"/>
              <a:defRPr sz="2000"/>
            </a:pPr>
            <a:r>
              <a:rPr sz="1800" dirty="0"/>
              <a:t>unwanted components can be rejected or, </a:t>
            </a:r>
          </a:p>
          <a:p>
            <a:pPr marL="548640" lvl="1" indent="-201168">
              <a:buFont typeface="Verdana"/>
              <a:defRPr sz="2000"/>
            </a:pPr>
            <a:r>
              <a:rPr sz="1800" dirty="0"/>
              <a:t>low and high frequency components can be processed separately and then re-combined.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1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183882" cy="1051562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Frequency filtering operations</a:t>
            </a:r>
            <a:br/>
            <a:r>
              <a:rPr sz="2800">
                <a:solidFill>
                  <a:schemeClr val="accent3"/>
                </a:solidFill>
                <a:effectLst>
                  <a:outerShdw blurRad="50800" dist="22860" dir="5400000" rotWithShape="0">
                    <a:srgbClr val="000000">
                      <a:alpha val="55000"/>
                    </a:srgbClr>
                  </a:outerShdw>
                </a:effectLst>
              </a:rPr>
              <a:t>Smoothing: low pass filter</a:t>
            </a:r>
          </a:p>
        </p:txBody>
      </p:sp>
      <p:sp>
        <p:nvSpPr>
          <p:cNvPr id="15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67543" y="1844823"/>
            <a:ext cx="8183882" cy="453650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5175" indent="-265175">
              <a:spcBef>
                <a:spcPts val="1400"/>
              </a:spcBef>
              <a:defRPr sz="2000"/>
            </a:pPr>
            <a:r>
              <a:rPr sz="1800" dirty="0"/>
              <a:t>One of the simplest methods to remove noise is to average the incoming signal over the number of sensors. </a:t>
            </a:r>
          </a:p>
          <a:p>
            <a:pPr marL="265175" indent="-265175">
              <a:spcBef>
                <a:spcPts val="1400"/>
              </a:spcBef>
              <a:defRPr sz="2000"/>
            </a:pPr>
            <a:r>
              <a:rPr sz="1800" dirty="0"/>
              <a:t>The </a:t>
            </a:r>
            <a:r>
              <a:rPr sz="1800" b="1" dirty="0"/>
              <a:t>spatial averaging </a:t>
            </a:r>
            <a:r>
              <a:rPr sz="1800" dirty="0"/>
              <a:t>produces visually smoother image; this is because the unwanted high frequencies are eliminated by averaging. </a:t>
            </a:r>
          </a:p>
          <a:p>
            <a:pPr marL="265175" indent="-265175">
              <a:spcBef>
                <a:spcPts val="1400"/>
              </a:spcBef>
              <a:defRPr sz="2000"/>
            </a:pPr>
            <a:r>
              <a:rPr lang="en-GB" sz="1800" dirty="0"/>
              <a:t>This</a:t>
            </a:r>
            <a:r>
              <a:rPr sz="1800" dirty="0"/>
              <a:t> process of </a:t>
            </a:r>
            <a:r>
              <a:rPr sz="1800" b="1" i="1" dirty="0"/>
              <a:t>smoothing</a:t>
            </a:r>
            <a:r>
              <a:rPr sz="1800" dirty="0"/>
              <a:t> works by removing rapid changes in brightness (high frequency component) but at the same time retaining slow changes (low frequency component). </a:t>
            </a:r>
          </a:p>
          <a:p>
            <a:pPr marL="265175" indent="-265175">
              <a:spcBef>
                <a:spcPts val="1400"/>
              </a:spcBef>
              <a:defRPr sz="2000"/>
            </a:pPr>
            <a:r>
              <a:rPr sz="1800" dirty="0"/>
              <a:t>Averaging of pixel values is an example of a simple digital image processing technique for reducing high frequency component of an image.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183882" cy="1051562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Frequency filtering operations</a:t>
            </a:r>
            <a:br/>
            <a:r>
              <a:rPr sz="2800">
                <a:solidFill>
                  <a:schemeClr val="accent3"/>
                </a:solidFill>
                <a:effectLst>
                  <a:outerShdw blurRad="50800" dist="22860" dir="5400000" rotWithShape="0">
                    <a:srgbClr val="000000">
                      <a:alpha val="55000"/>
                    </a:srgbClr>
                  </a:outerShdw>
                </a:effectLst>
              </a:rPr>
              <a:t>Smoothing: low pass filter</a:t>
            </a:r>
          </a:p>
        </p:txBody>
      </p:sp>
      <p:sp>
        <p:nvSpPr>
          <p:cNvPr id="159" name="Rectangle 17"/>
          <p:cNvSpPr txBox="1"/>
          <p:nvPr/>
        </p:nvSpPr>
        <p:spPr>
          <a:xfrm>
            <a:off x="279400" y="3989542"/>
            <a:ext cx="8280400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To smooth the image, for every pixel in the original image the average pixel value is calculated for 3x3 pixel area of the image </a:t>
            </a:r>
          </a:p>
          <a:p>
            <a:r>
              <a:rPr dirty="0"/>
              <a:t>(here pixels p1 – p9) and inserted in the position of the original pixel in a new image (here </a:t>
            </a:r>
            <a:r>
              <a:rPr lang="en-GB" dirty="0"/>
              <a:t>at the location of </a:t>
            </a:r>
            <a:r>
              <a:rPr dirty="0"/>
              <a:t>pixel p5).</a:t>
            </a:r>
          </a:p>
        </p:txBody>
      </p:sp>
      <p:graphicFrame>
        <p:nvGraphicFramePr>
          <p:cNvPr id="160" name="Table 18"/>
          <p:cNvGraphicFramePr/>
          <p:nvPr>
            <p:extLst>
              <p:ext uri="{D42A27DB-BD31-4B8C-83A1-F6EECF244321}">
                <p14:modId xmlns:p14="http://schemas.microsoft.com/office/powerpoint/2010/main" val="555970611"/>
              </p:ext>
            </p:extLst>
          </p:nvPr>
        </p:nvGraphicFramePr>
        <p:xfrm>
          <a:off x="4419600" y="1536942"/>
          <a:ext cx="2336799" cy="2159637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878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881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New pixel value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878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1" name="Straight Arrow Connector 20"/>
          <p:cNvSpPr/>
          <p:nvPr/>
        </p:nvSpPr>
        <p:spPr>
          <a:xfrm>
            <a:off x="3289300" y="2610729"/>
            <a:ext cx="838201" cy="0"/>
          </a:xfrm>
          <a:prstGeom prst="line">
            <a:avLst/>
          </a:prstGeom>
          <a:ln w="38100">
            <a:solidFill>
              <a:srgbClr val="6470CA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3" name="Rectangle 21"/>
          <p:cNvSpPr txBox="1"/>
          <p:nvPr/>
        </p:nvSpPr>
        <p:spPr>
          <a:xfrm>
            <a:off x="323528" y="5733256"/>
            <a:ext cx="1683703" cy="3327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1600"/>
            </a:lvl1pPr>
          </a:lstStyle>
          <a:p>
            <a:r>
              <a:rPr dirty="0"/>
              <a:t>new pixel value</a:t>
            </a:r>
          </a:p>
        </p:txBody>
      </p:sp>
      <p:grpSp>
        <p:nvGrpSpPr>
          <p:cNvPr id="167" name="Group 11"/>
          <p:cNvGrpSpPr/>
          <p:nvPr/>
        </p:nvGrpSpPr>
        <p:grpSpPr>
          <a:xfrm>
            <a:off x="611187" y="1502654"/>
            <a:ext cx="2220913" cy="2220914"/>
            <a:chOff x="0" y="0"/>
            <a:chExt cx="2220911" cy="2220913"/>
          </a:xfrm>
        </p:grpSpPr>
        <p:sp>
          <p:nvSpPr>
            <p:cNvPr id="165" name="Rectangle 12"/>
            <p:cNvSpPr/>
            <p:nvPr/>
          </p:nvSpPr>
          <p:spPr>
            <a:xfrm>
              <a:off x="735011" y="746125"/>
              <a:ext cx="723901" cy="723901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66" name="Object 13" descr="Object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220912" cy="22209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D32DB8-1950-D743-97AB-CD8A2595AA92}"/>
                  </a:ext>
                </a:extLst>
              </p:cNvPr>
              <p:cNvSpPr txBox="1"/>
              <p:nvPr/>
            </p:nvSpPr>
            <p:spPr>
              <a:xfrm>
                <a:off x="2068336" y="5711102"/>
                <a:ext cx="6528069" cy="3926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Verdana"/>
                      </a:rPr>
                      <m:t>=</m:t>
                    </m:r>
                    <m:f>
                      <m:fPr>
                        <m:ctrlP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Verdana"/>
                          </a:rPr>
                        </m:ctrlPr>
                      </m:fPr>
                      <m:num>
                        <m:r>
                          <a:rPr kumimoji="0" lang="en-GB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Verdana"/>
                          </a:rPr>
                          <m:t>1</m:t>
                        </m:r>
                      </m:num>
                      <m:den>
                        <m:r>
                          <a:rPr kumimoji="0" lang="en-GB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Verdana"/>
                          </a:rPr>
                          <m:t>9</m:t>
                        </m:r>
                      </m:den>
                    </m:f>
                    <m:r>
                      <a:rPr kumimoji="0" lang="en-GB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Verdana"/>
                      </a:rPr>
                      <m:t>𝑝</m:t>
                    </m:r>
                    <m:r>
                      <a:rPr kumimoji="0" lang="en-GB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Verdana"/>
                      </a:rPr>
                      <m:t>1+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Verdan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D32DB8-1950-D743-97AB-CD8A2595A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336" y="5711102"/>
                <a:ext cx="6528069" cy="392608"/>
              </a:xfrm>
              <a:prstGeom prst="rect">
                <a:avLst/>
              </a:prstGeom>
              <a:blipFill>
                <a:blip r:embed="rId3"/>
                <a:stretch>
                  <a:fillRect l="-777" t="-3125" b="-62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46CD0E-1982-3D4D-9E2E-03CD00BB355C}"/>
                  </a:ext>
                </a:extLst>
              </p:cNvPr>
              <p:cNvSpPr txBox="1"/>
              <p:nvPr/>
            </p:nvSpPr>
            <p:spPr>
              <a:xfrm>
                <a:off x="2082509" y="6182487"/>
                <a:ext cx="5458225" cy="3926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Verdana"/>
                      </a:rPr>
                      <m:t>=</m:t>
                    </m:r>
                    <m:f>
                      <m:fPr>
                        <m:ctrlP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Verdana"/>
                          </a:rPr>
                        </m:ctrlPr>
                      </m:fPr>
                      <m:num>
                        <m:r>
                          <a:rPr kumimoji="0" lang="en-GB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Verdana"/>
                          </a:rPr>
                          <m:t>1</m:t>
                        </m:r>
                      </m:num>
                      <m:den>
                        <m:r>
                          <a:rPr kumimoji="0" lang="en-GB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Verdana"/>
                          </a:rPr>
                          <m:t>9</m:t>
                        </m:r>
                      </m:den>
                    </m:f>
                    <m:r>
                      <a:rPr kumimoji="0" lang="en-GB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Verdana"/>
                      </a:rPr>
                      <m:t>(</m:t>
                    </m:r>
                    <m:r>
                      <a:rPr kumimoji="0" lang="en-GB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Verdana"/>
                      </a:rPr>
                      <m:t>𝑝</m:t>
                    </m:r>
                    <m:r>
                      <a:rPr kumimoji="0" lang="en-GB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Verdana"/>
                      </a:rPr>
                      <m:t>1+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9)</m:t>
                    </m:r>
                  </m:oMath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Verdana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46CD0E-1982-3D4D-9E2E-03CD00BB3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509" y="6182487"/>
                <a:ext cx="5458225" cy="392608"/>
              </a:xfrm>
              <a:prstGeom prst="rect">
                <a:avLst/>
              </a:prstGeom>
              <a:blipFill>
                <a:blip r:embed="rId4"/>
                <a:stretch>
                  <a:fillRect l="-928" t="-3125" r="-232"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1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183882" cy="1051562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Frequency filtering operations</a:t>
            </a:r>
            <a:br/>
            <a:r>
              <a:rPr sz="2800">
                <a:solidFill>
                  <a:schemeClr val="accent3"/>
                </a:solidFill>
                <a:effectLst>
                  <a:outerShdw blurRad="50800" dist="22860" dir="5400000" rotWithShape="0">
                    <a:srgbClr val="000000">
                      <a:alpha val="55000"/>
                    </a:srgbClr>
                  </a:outerShdw>
                </a:effectLst>
              </a:rPr>
              <a:t>Smoothing: low pass filter</a:t>
            </a:r>
          </a:p>
        </p:txBody>
      </p:sp>
      <p:sp>
        <p:nvSpPr>
          <p:cNvPr id="184" name="TextBox 2"/>
          <p:cNvSpPr txBox="1"/>
          <p:nvPr/>
        </p:nvSpPr>
        <p:spPr>
          <a:xfrm>
            <a:off x="3563887" y="2560835"/>
            <a:ext cx="5112569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This is equivalent to multiplying pixel values p1 - p9 by values stored in a small 3x3 matrix called a </a:t>
            </a:r>
            <a:r>
              <a:rPr b="1" i="1" dirty="0"/>
              <a:t>convolution kernel</a:t>
            </a:r>
            <a:r>
              <a:rPr b="1" dirty="0"/>
              <a:t> </a:t>
            </a:r>
            <a:r>
              <a:rPr dirty="0"/>
              <a:t>(or a convolution mask or a </a:t>
            </a:r>
            <a:r>
              <a:rPr b="1" dirty="0"/>
              <a:t>filter</a:t>
            </a:r>
            <a:r>
              <a:rPr dirty="0"/>
              <a:t>). </a:t>
            </a:r>
          </a:p>
          <a:p>
            <a:endParaRPr dirty="0"/>
          </a:p>
          <a:p>
            <a:endParaRPr dirty="0"/>
          </a:p>
          <a:p>
            <a:endParaRPr dirty="0"/>
          </a:p>
          <a:p>
            <a:r>
              <a:rPr dirty="0"/>
              <a:t>A convolution kernel can also be thought of as a set of spatial </a:t>
            </a:r>
            <a:r>
              <a:rPr b="1" dirty="0"/>
              <a:t>weights</a:t>
            </a:r>
            <a:r>
              <a:rPr dirty="0"/>
              <a:t> applied to an input signal.</a:t>
            </a:r>
          </a:p>
        </p:txBody>
      </p:sp>
      <p:sp>
        <p:nvSpPr>
          <p:cNvPr id="186" name="Rectangle 19"/>
          <p:cNvSpPr txBox="1"/>
          <p:nvPr/>
        </p:nvSpPr>
        <p:spPr>
          <a:xfrm>
            <a:off x="323528" y="6309320"/>
            <a:ext cx="1683703" cy="3327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1600"/>
            </a:lvl1pPr>
          </a:lstStyle>
          <a:p>
            <a:r>
              <a:t>new pixel value</a:t>
            </a:r>
          </a:p>
        </p:txBody>
      </p:sp>
      <p:sp>
        <p:nvSpPr>
          <p:cNvPr id="188" name="Freeform 21"/>
          <p:cNvSpPr/>
          <p:nvPr/>
        </p:nvSpPr>
        <p:spPr>
          <a:xfrm>
            <a:off x="317336" y="2006600"/>
            <a:ext cx="495072" cy="2349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6" h="21600" extrusionOk="0">
                <a:moveTo>
                  <a:pt x="21266" y="0"/>
                </a:moveTo>
                <a:cubicBezTo>
                  <a:pt x="10809" y="3688"/>
                  <a:pt x="352" y="7375"/>
                  <a:pt x="9" y="10975"/>
                </a:cubicBezTo>
                <a:cubicBezTo>
                  <a:pt x="-334" y="14575"/>
                  <a:pt x="9437" y="18088"/>
                  <a:pt x="19209" y="21600"/>
                </a:cubicBezTo>
              </a:path>
            </a:pathLst>
          </a:custGeom>
          <a:ln w="28575">
            <a:solidFill>
              <a:srgbClr val="6470CA"/>
            </a:solidFill>
            <a:tailEnd type="triangle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" name="Freeform 23"/>
          <p:cNvSpPr/>
          <p:nvPr/>
        </p:nvSpPr>
        <p:spPr>
          <a:xfrm>
            <a:off x="251519" y="2735683"/>
            <a:ext cx="495072" cy="2349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6" h="21600" extrusionOk="0">
                <a:moveTo>
                  <a:pt x="21266" y="0"/>
                </a:moveTo>
                <a:cubicBezTo>
                  <a:pt x="10809" y="3688"/>
                  <a:pt x="352" y="7375"/>
                  <a:pt x="9" y="10975"/>
                </a:cubicBezTo>
                <a:cubicBezTo>
                  <a:pt x="-334" y="14575"/>
                  <a:pt x="9437" y="18088"/>
                  <a:pt x="19209" y="21600"/>
                </a:cubicBezTo>
              </a:path>
            </a:pathLst>
          </a:custGeom>
          <a:ln w="28575">
            <a:solidFill>
              <a:srgbClr val="6470CA"/>
            </a:solidFill>
            <a:tailEnd type="triangle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Freeform 24"/>
          <p:cNvSpPr/>
          <p:nvPr/>
        </p:nvSpPr>
        <p:spPr>
          <a:xfrm>
            <a:off x="260504" y="3464767"/>
            <a:ext cx="495073" cy="2349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6" h="21600" extrusionOk="0">
                <a:moveTo>
                  <a:pt x="21266" y="0"/>
                </a:moveTo>
                <a:cubicBezTo>
                  <a:pt x="10809" y="3688"/>
                  <a:pt x="352" y="7375"/>
                  <a:pt x="9" y="10975"/>
                </a:cubicBezTo>
                <a:cubicBezTo>
                  <a:pt x="-334" y="14575"/>
                  <a:pt x="9437" y="18088"/>
                  <a:pt x="19209" y="21600"/>
                </a:cubicBezTo>
              </a:path>
            </a:pathLst>
          </a:custGeom>
          <a:ln w="28575">
            <a:solidFill>
              <a:srgbClr val="6470CA"/>
            </a:solidFill>
            <a:tailEnd type="triangle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1" name="Freeform 25"/>
          <p:cNvSpPr/>
          <p:nvPr/>
        </p:nvSpPr>
        <p:spPr>
          <a:xfrm>
            <a:off x="1124600" y="2141611"/>
            <a:ext cx="495073" cy="2349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6" h="21600" extrusionOk="0">
                <a:moveTo>
                  <a:pt x="21266" y="0"/>
                </a:moveTo>
                <a:cubicBezTo>
                  <a:pt x="10809" y="3688"/>
                  <a:pt x="352" y="7375"/>
                  <a:pt x="9" y="10975"/>
                </a:cubicBezTo>
                <a:cubicBezTo>
                  <a:pt x="-334" y="14575"/>
                  <a:pt x="9437" y="18088"/>
                  <a:pt x="19209" y="21600"/>
                </a:cubicBezTo>
              </a:path>
            </a:pathLst>
          </a:custGeom>
          <a:ln w="28575">
            <a:solidFill>
              <a:srgbClr val="00B050"/>
            </a:solidFill>
            <a:tailEnd type="triangle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" name="Freeform 26"/>
          <p:cNvSpPr/>
          <p:nvPr/>
        </p:nvSpPr>
        <p:spPr>
          <a:xfrm>
            <a:off x="1058783" y="2870696"/>
            <a:ext cx="495073" cy="2349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6" h="21600" extrusionOk="0">
                <a:moveTo>
                  <a:pt x="21266" y="0"/>
                </a:moveTo>
                <a:cubicBezTo>
                  <a:pt x="10809" y="3688"/>
                  <a:pt x="352" y="7375"/>
                  <a:pt x="9" y="10975"/>
                </a:cubicBezTo>
                <a:cubicBezTo>
                  <a:pt x="-334" y="14575"/>
                  <a:pt x="9437" y="18088"/>
                  <a:pt x="19209" y="21600"/>
                </a:cubicBezTo>
              </a:path>
            </a:pathLst>
          </a:custGeom>
          <a:ln w="28575">
            <a:solidFill>
              <a:srgbClr val="00B050"/>
            </a:solidFill>
            <a:tailEnd type="triangle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Freeform 27"/>
          <p:cNvSpPr/>
          <p:nvPr/>
        </p:nvSpPr>
        <p:spPr>
          <a:xfrm>
            <a:off x="1067768" y="3599779"/>
            <a:ext cx="495073" cy="2349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6" h="21600" extrusionOk="0">
                <a:moveTo>
                  <a:pt x="21266" y="0"/>
                </a:moveTo>
                <a:cubicBezTo>
                  <a:pt x="10809" y="3688"/>
                  <a:pt x="352" y="7375"/>
                  <a:pt x="9" y="10975"/>
                </a:cubicBezTo>
                <a:cubicBezTo>
                  <a:pt x="-334" y="14575"/>
                  <a:pt x="9437" y="18088"/>
                  <a:pt x="19209" y="21600"/>
                </a:cubicBezTo>
              </a:path>
            </a:pathLst>
          </a:custGeom>
          <a:ln w="28575">
            <a:solidFill>
              <a:srgbClr val="00B050"/>
            </a:solidFill>
            <a:tailEnd type="triangle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4" name="Freeform 28"/>
          <p:cNvSpPr/>
          <p:nvPr/>
        </p:nvSpPr>
        <p:spPr>
          <a:xfrm flipH="1">
            <a:off x="2708776" y="2060848"/>
            <a:ext cx="495073" cy="2349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6" h="21600" extrusionOk="0">
                <a:moveTo>
                  <a:pt x="21266" y="0"/>
                </a:moveTo>
                <a:cubicBezTo>
                  <a:pt x="10809" y="3688"/>
                  <a:pt x="352" y="7375"/>
                  <a:pt x="9" y="10975"/>
                </a:cubicBezTo>
                <a:cubicBezTo>
                  <a:pt x="-334" y="14575"/>
                  <a:pt x="9437" y="18088"/>
                  <a:pt x="19209" y="21600"/>
                </a:cubicBezTo>
              </a:path>
            </a:pathLst>
          </a:custGeom>
          <a:ln w="28575">
            <a:solidFill>
              <a:srgbClr val="C00000"/>
            </a:solidFill>
            <a:tailEnd type="triangle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5" name="Freeform 29"/>
          <p:cNvSpPr/>
          <p:nvPr/>
        </p:nvSpPr>
        <p:spPr>
          <a:xfrm flipH="1">
            <a:off x="2642959" y="2789932"/>
            <a:ext cx="495073" cy="2349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6" h="21600" extrusionOk="0">
                <a:moveTo>
                  <a:pt x="21266" y="0"/>
                </a:moveTo>
                <a:cubicBezTo>
                  <a:pt x="10809" y="3688"/>
                  <a:pt x="352" y="7375"/>
                  <a:pt x="9" y="10975"/>
                </a:cubicBezTo>
                <a:cubicBezTo>
                  <a:pt x="-334" y="14575"/>
                  <a:pt x="9437" y="18088"/>
                  <a:pt x="19209" y="21600"/>
                </a:cubicBezTo>
              </a:path>
            </a:pathLst>
          </a:custGeom>
          <a:ln w="28575">
            <a:solidFill>
              <a:srgbClr val="C00000"/>
            </a:solidFill>
            <a:tailEnd type="triangle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6" name="Freeform 30"/>
          <p:cNvSpPr/>
          <p:nvPr/>
        </p:nvSpPr>
        <p:spPr>
          <a:xfrm flipH="1">
            <a:off x="2651944" y="3519015"/>
            <a:ext cx="495073" cy="2349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6" h="21600" extrusionOk="0">
                <a:moveTo>
                  <a:pt x="21266" y="0"/>
                </a:moveTo>
                <a:cubicBezTo>
                  <a:pt x="10809" y="3688"/>
                  <a:pt x="352" y="7375"/>
                  <a:pt x="9" y="10975"/>
                </a:cubicBezTo>
                <a:cubicBezTo>
                  <a:pt x="-334" y="14575"/>
                  <a:pt x="9437" y="18088"/>
                  <a:pt x="19209" y="21600"/>
                </a:cubicBezTo>
              </a:path>
            </a:pathLst>
          </a:custGeom>
          <a:ln w="28575">
            <a:solidFill>
              <a:srgbClr val="C00000"/>
            </a:solidFill>
            <a:tailEnd type="triangle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228D2B84-0704-544F-8053-B51A0AC91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393473"/>
              </p:ext>
            </p:extLst>
          </p:nvPr>
        </p:nvGraphicFramePr>
        <p:xfrm>
          <a:off x="584318" y="1544214"/>
          <a:ext cx="2220915" cy="2220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0305">
                  <a:extLst>
                    <a:ext uri="{9D8B030D-6E8A-4147-A177-3AD203B41FA5}">
                      <a16:colId xmlns:a16="http://schemas.microsoft.com/office/drawing/2014/main" val="693928922"/>
                    </a:ext>
                  </a:extLst>
                </a:gridCol>
                <a:gridCol w="740305">
                  <a:extLst>
                    <a:ext uri="{9D8B030D-6E8A-4147-A177-3AD203B41FA5}">
                      <a16:colId xmlns:a16="http://schemas.microsoft.com/office/drawing/2014/main" val="4087731562"/>
                    </a:ext>
                  </a:extLst>
                </a:gridCol>
                <a:gridCol w="740305">
                  <a:extLst>
                    <a:ext uri="{9D8B030D-6E8A-4147-A177-3AD203B41FA5}">
                      <a16:colId xmlns:a16="http://schemas.microsoft.com/office/drawing/2014/main" val="1607211280"/>
                    </a:ext>
                  </a:extLst>
                </a:gridCol>
              </a:tblGrid>
              <a:tr h="74030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p1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p2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p3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334564"/>
                  </a:ext>
                </a:extLst>
              </a:tr>
              <a:tr h="7403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p4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p5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p6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2768312"/>
                  </a:ext>
                </a:extLst>
              </a:tr>
              <a:tr h="7403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p7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p8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p9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1998928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6B2AE163-D9FB-334D-B385-46884408E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574749"/>
              </p:ext>
            </p:extLst>
          </p:nvPr>
        </p:nvGraphicFramePr>
        <p:xfrm>
          <a:off x="564872" y="3935706"/>
          <a:ext cx="2220915" cy="2220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0305">
                  <a:extLst>
                    <a:ext uri="{9D8B030D-6E8A-4147-A177-3AD203B41FA5}">
                      <a16:colId xmlns:a16="http://schemas.microsoft.com/office/drawing/2014/main" val="693928922"/>
                    </a:ext>
                  </a:extLst>
                </a:gridCol>
                <a:gridCol w="740305">
                  <a:extLst>
                    <a:ext uri="{9D8B030D-6E8A-4147-A177-3AD203B41FA5}">
                      <a16:colId xmlns:a16="http://schemas.microsoft.com/office/drawing/2014/main" val="4087731562"/>
                    </a:ext>
                  </a:extLst>
                </a:gridCol>
                <a:gridCol w="740305">
                  <a:extLst>
                    <a:ext uri="{9D8B030D-6E8A-4147-A177-3AD203B41FA5}">
                      <a16:colId xmlns:a16="http://schemas.microsoft.com/office/drawing/2014/main" val="1607211280"/>
                    </a:ext>
                  </a:extLst>
                </a:gridCol>
              </a:tblGrid>
              <a:tr h="74030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1/9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1/9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1/9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334564"/>
                  </a:ext>
                </a:extLst>
              </a:tr>
              <a:tr h="74030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1/9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1/9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1/9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2768312"/>
                  </a:ext>
                </a:extLst>
              </a:tr>
              <a:tr h="740305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1/9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1/9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1/9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19989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3861F3-88A8-9D40-824A-54F521697825}"/>
                  </a:ext>
                </a:extLst>
              </p:cNvPr>
              <p:cNvSpPr txBox="1"/>
              <p:nvPr/>
            </p:nvSpPr>
            <p:spPr>
              <a:xfrm>
                <a:off x="2123356" y="6279387"/>
                <a:ext cx="6528069" cy="3926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Verdana"/>
                      </a:rPr>
                      <m:t>=</m:t>
                    </m:r>
                    <m:f>
                      <m:fPr>
                        <m:ctrlP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Verdana"/>
                          </a:rPr>
                        </m:ctrlPr>
                      </m:fPr>
                      <m:num>
                        <m:r>
                          <a:rPr kumimoji="0" lang="en-GB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Verdana"/>
                          </a:rPr>
                          <m:t>1</m:t>
                        </m:r>
                      </m:num>
                      <m:den>
                        <m:r>
                          <a:rPr kumimoji="0" lang="en-GB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Verdana"/>
                          </a:rPr>
                          <m:t>9</m:t>
                        </m:r>
                      </m:den>
                    </m:f>
                    <m:r>
                      <a:rPr kumimoji="0" lang="en-GB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Verdana"/>
                      </a:rPr>
                      <m:t>𝑝</m:t>
                    </m:r>
                    <m:r>
                      <a:rPr kumimoji="0" lang="en-GB" sz="18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Verdana"/>
                      </a:rPr>
                      <m:t>1+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Verdana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3861F3-88A8-9D40-824A-54F521697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56" y="6279387"/>
                <a:ext cx="6528069" cy="392608"/>
              </a:xfrm>
              <a:prstGeom prst="rect">
                <a:avLst/>
              </a:prstGeom>
              <a:blipFill>
                <a:blip r:embed="rId2"/>
                <a:stretch>
                  <a:fillRect l="-777"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ADDAEDB3-D4D6-1940-87C4-C8A146102A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0589704"/>
              </p:ext>
            </p:extLst>
          </p:nvPr>
        </p:nvGraphicFramePr>
        <p:xfrm>
          <a:off x="5055703" y="2352450"/>
          <a:ext cx="2705006" cy="36576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05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2" name="Title 1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183882" cy="1051562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Frequency filtering operations</a:t>
            </a:r>
            <a:br/>
            <a:r>
              <a:rPr sz="2800">
                <a:solidFill>
                  <a:schemeClr val="accent3"/>
                </a:solidFill>
                <a:effectLst>
                  <a:outerShdw blurRad="50800" dist="22860" dir="5400000" rotWithShape="0">
                    <a:srgbClr val="000000">
                      <a:alpha val="55000"/>
                    </a:srgbClr>
                  </a:outerShdw>
                </a:effectLst>
              </a:rPr>
              <a:t>Convolution</a:t>
            </a:r>
          </a:p>
        </p:txBody>
      </p:sp>
      <p:graphicFrame>
        <p:nvGraphicFramePr>
          <p:cNvPr id="203" name="Table 3"/>
          <p:cNvGraphicFramePr/>
          <p:nvPr/>
        </p:nvGraphicFramePr>
        <p:xfrm>
          <a:off x="395536" y="1916832"/>
          <a:ext cx="3384380" cy="292608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8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04" name="Table 4"/>
          <p:cNvGraphicFramePr/>
          <p:nvPr/>
        </p:nvGraphicFramePr>
        <p:xfrm>
          <a:off x="4716016" y="1988840"/>
          <a:ext cx="3384380" cy="292608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8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05" name="Table 6"/>
          <p:cNvGraphicFramePr/>
          <p:nvPr/>
        </p:nvGraphicFramePr>
        <p:xfrm>
          <a:off x="395536" y="1916832"/>
          <a:ext cx="1015314" cy="109728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8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F17B799-3CBA-8B4B-9208-AB01190F8D3B}"/>
              </a:ext>
            </a:extLst>
          </p:cNvPr>
          <p:cNvSpPr txBox="1"/>
          <p:nvPr/>
        </p:nvSpPr>
        <p:spPr>
          <a:xfrm>
            <a:off x="1392875" y="5071730"/>
            <a:ext cx="150778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Input image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erdan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6B28FC-F26D-8144-93AC-D42E841E11DF}"/>
              </a:ext>
            </a:extLst>
          </p:cNvPr>
          <p:cNvSpPr txBox="1"/>
          <p:nvPr/>
        </p:nvSpPr>
        <p:spPr>
          <a:xfrm>
            <a:off x="4963199" y="5071730"/>
            <a:ext cx="279659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Resulting out</a:t>
            </a: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put image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erdan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5E3201-50D8-E04B-A777-D0ABB8E75ACB}"/>
              </a:ext>
            </a:extLst>
          </p:cNvPr>
          <p:cNvSpPr txBox="1"/>
          <p:nvPr/>
        </p:nvSpPr>
        <p:spPr>
          <a:xfrm>
            <a:off x="1056178" y="1429855"/>
            <a:ext cx="226760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Convolution kernel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erdan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1F860-9872-DB4A-A995-190A4586A2A9}"/>
              </a:ext>
            </a:extLst>
          </p:cNvPr>
          <p:cNvSpPr txBox="1"/>
          <p:nvPr/>
        </p:nvSpPr>
        <p:spPr>
          <a:xfrm>
            <a:off x="4510192" y="1456212"/>
            <a:ext cx="14276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erdana"/>
              </a:rPr>
              <a:t>Active pixel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erdana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A927E82-A4AF-1C4E-B960-F4C1EB058D1F}"/>
              </a:ext>
            </a:extLst>
          </p:cNvPr>
          <p:cNvCxnSpPr>
            <a:stCxn id="9" idx="1"/>
          </p:cNvCxnSpPr>
          <p:nvPr/>
        </p:nvCxnSpPr>
        <p:spPr>
          <a:xfrm flipH="1">
            <a:off x="903193" y="1614520"/>
            <a:ext cx="152985" cy="374320"/>
          </a:xfrm>
          <a:prstGeom prst="straightConnector1">
            <a:avLst/>
          </a:prstGeom>
          <a:noFill/>
          <a:ln w="19050" cap="flat">
            <a:solidFill>
              <a:srgbClr val="7030A0"/>
            </a:solidFill>
            <a:prstDash val="solid"/>
            <a:round/>
            <a:tailEnd type="triangle"/>
          </a:ln>
          <a:effectLst>
            <a:outerShdw blurRad="63500" dist="38100" dir="5400000" rotWithShape="0">
              <a:srgbClr val="000000">
                <a:alpha val="4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D3C0BC-89C7-8B41-A9F9-8066A7DA3F66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224009" y="1825542"/>
            <a:ext cx="0" cy="523338"/>
          </a:xfrm>
          <a:prstGeom prst="straightConnector1">
            <a:avLst/>
          </a:prstGeom>
          <a:noFill/>
          <a:ln w="19050" cap="flat">
            <a:solidFill>
              <a:srgbClr val="7030A0"/>
            </a:solidFill>
            <a:prstDash val="solid"/>
            <a:round/>
            <a:tailEnd type="triangle"/>
          </a:ln>
          <a:effectLst>
            <a:outerShdw blurRad="63500" dist="38100" dir="5400000" rotWithShape="0">
              <a:srgbClr val="000000">
                <a:alpha val="4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6" name="Table 7">
            <a:extLst>
              <a:ext uri="{FF2B5EF4-FFF2-40B4-BE49-F238E27FC236}">
                <a16:creationId xmlns:a16="http://schemas.microsoft.com/office/drawing/2014/main" id="{A70D36A9-C9C6-3443-99AA-79C2C10838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1445722"/>
              </p:ext>
            </p:extLst>
          </p:nvPr>
        </p:nvGraphicFramePr>
        <p:xfrm>
          <a:off x="5054790" y="2357216"/>
          <a:ext cx="338438" cy="36576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8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19924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7.40741E-7 L 0.25764 -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8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1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183882" cy="1051562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Frequency filtering operations</a:t>
            </a:r>
            <a:br/>
            <a:r>
              <a:rPr sz="2800">
                <a:solidFill>
                  <a:schemeClr val="accent3"/>
                </a:solidFill>
                <a:effectLst>
                  <a:outerShdw blurRad="50800" dist="22860" dir="5400000" rotWithShape="0">
                    <a:srgbClr val="000000">
                      <a:alpha val="55000"/>
                    </a:srgbClr>
                  </a:outerShdw>
                </a:effectLst>
              </a:rPr>
              <a:t>Convolution</a:t>
            </a:r>
          </a:p>
        </p:txBody>
      </p:sp>
      <p:graphicFrame>
        <p:nvGraphicFramePr>
          <p:cNvPr id="209" name="Table 3"/>
          <p:cNvGraphicFramePr/>
          <p:nvPr/>
        </p:nvGraphicFramePr>
        <p:xfrm>
          <a:off x="395536" y="1916832"/>
          <a:ext cx="3384380" cy="292608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8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10" name="Table 4"/>
          <p:cNvGraphicFramePr/>
          <p:nvPr/>
        </p:nvGraphicFramePr>
        <p:xfrm>
          <a:off x="4716016" y="1988840"/>
          <a:ext cx="3384380" cy="292608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8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11" name="Table 6"/>
          <p:cNvGraphicFramePr/>
          <p:nvPr/>
        </p:nvGraphicFramePr>
        <p:xfrm>
          <a:off x="395536" y="2276872"/>
          <a:ext cx="1015314" cy="109728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8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2" name="Table 7"/>
          <p:cNvGraphicFramePr/>
          <p:nvPr>
            <p:extLst>
              <p:ext uri="{D42A27DB-BD31-4B8C-83A1-F6EECF244321}">
                <p14:modId xmlns:p14="http://schemas.microsoft.com/office/powerpoint/2010/main" val="2747879877"/>
              </p:ext>
            </p:extLst>
          </p:nvPr>
        </p:nvGraphicFramePr>
        <p:xfrm>
          <a:off x="5054790" y="2719552"/>
          <a:ext cx="338438" cy="36576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8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183882" cy="1051562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Frequency filtering operations</a:t>
            </a:r>
            <a:br/>
            <a:r>
              <a:rPr sz="2800">
                <a:solidFill>
                  <a:schemeClr val="accent3"/>
                </a:solidFill>
                <a:effectLst>
                  <a:outerShdw blurRad="50800" dist="22860" dir="5400000" rotWithShape="0">
                    <a:srgbClr val="000000">
                      <a:alpha val="55000"/>
                    </a:srgbClr>
                  </a:outerShdw>
                </a:effectLst>
              </a:rPr>
              <a:t>Convolution</a:t>
            </a:r>
          </a:p>
        </p:txBody>
      </p:sp>
      <p:graphicFrame>
        <p:nvGraphicFramePr>
          <p:cNvPr id="221" name="Table 3"/>
          <p:cNvGraphicFramePr/>
          <p:nvPr/>
        </p:nvGraphicFramePr>
        <p:xfrm>
          <a:off x="395536" y="1916832"/>
          <a:ext cx="3384380" cy="292608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8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2" name="Table 4"/>
          <p:cNvGraphicFramePr/>
          <p:nvPr/>
        </p:nvGraphicFramePr>
        <p:xfrm>
          <a:off x="4716016" y="1988840"/>
          <a:ext cx="3384380" cy="292608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8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3" name="Table 6"/>
          <p:cNvGraphicFramePr/>
          <p:nvPr>
            <p:extLst>
              <p:ext uri="{D42A27DB-BD31-4B8C-83A1-F6EECF244321}">
                <p14:modId xmlns:p14="http://schemas.microsoft.com/office/powerpoint/2010/main" val="2202400785"/>
              </p:ext>
            </p:extLst>
          </p:nvPr>
        </p:nvGraphicFramePr>
        <p:xfrm>
          <a:off x="395536" y="2645152"/>
          <a:ext cx="1015314" cy="109728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8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4" name="Table 7"/>
          <p:cNvGraphicFramePr/>
          <p:nvPr>
            <p:extLst>
              <p:ext uri="{D42A27DB-BD31-4B8C-83A1-F6EECF244321}">
                <p14:modId xmlns:p14="http://schemas.microsoft.com/office/powerpoint/2010/main" val="2489620359"/>
              </p:ext>
            </p:extLst>
          </p:nvPr>
        </p:nvGraphicFramePr>
        <p:xfrm>
          <a:off x="5054790" y="3079592"/>
          <a:ext cx="338438" cy="36576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8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183882" cy="1051562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Frequency filtering operations</a:t>
            </a:r>
            <a:br/>
            <a:r>
              <a:rPr sz="2800">
                <a:solidFill>
                  <a:schemeClr val="accent3"/>
                </a:solidFill>
                <a:effectLst>
                  <a:outerShdw blurRad="50800" dist="22860" dir="5400000" rotWithShape="0">
                    <a:srgbClr val="000000">
                      <a:alpha val="55000"/>
                    </a:srgbClr>
                  </a:outerShdw>
                </a:effectLst>
              </a:rPr>
              <a:t>Convolution</a:t>
            </a:r>
          </a:p>
        </p:txBody>
      </p:sp>
      <p:graphicFrame>
        <p:nvGraphicFramePr>
          <p:cNvPr id="227" name="Table 3"/>
          <p:cNvGraphicFramePr/>
          <p:nvPr/>
        </p:nvGraphicFramePr>
        <p:xfrm>
          <a:off x="395536" y="1916832"/>
          <a:ext cx="3384380" cy="292608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8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8" name="Table 4"/>
          <p:cNvGraphicFramePr/>
          <p:nvPr/>
        </p:nvGraphicFramePr>
        <p:xfrm>
          <a:off x="4716016" y="1988840"/>
          <a:ext cx="3384380" cy="292608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8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29" name="Table 6"/>
          <p:cNvGraphicFramePr/>
          <p:nvPr>
            <p:extLst>
              <p:ext uri="{D42A27DB-BD31-4B8C-83A1-F6EECF244321}">
                <p14:modId xmlns:p14="http://schemas.microsoft.com/office/powerpoint/2010/main" val="2649885312"/>
              </p:ext>
            </p:extLst>
          </p:nvPr>
        </p:nvGraphicFramePr>
        <p:xfrm>
          <a:off x="2764597" y="3748931"/>
          <a:ext cx="1015314" cy="109728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8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183882" cy="1051562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Frequency filtering operations</a:t>
            </a:r>
            <a:br/>
            <a:r>
              <a:rPr sz="2800">
                <a:solidFill>
                  <a:schemeClr val="accent3"/>
                </a:solidFill>
                <a:effectLst>
                  <a:outerShdw blurRad="50800" dist="22860" dir="5400000" rotWithShape="0">
                    <a:srgbClr val="000000">
                      <a:alpha val="55000"/>
                    </a:srgbClr>
                  </a:outerShdw>
                </a:effectLst>
              </a:rPr>
              <a:t>Convolution</a:t>
            </a:r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67543" y="1844823"/>
            <a:ext cx="8183882" cy="45365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2000" dirty="0"/>
              <a:t>Convolution is a very important image processing operation. It is an example of a so-called </a:t>
            </a:r>
            <a:r>
              <a:rPr sz="2000" i="1" dirty="0"/>
              <a:t>linear transformation</a:t>
            </a:r>
            <a:r>
              <a:rPr sz="2000" dirty="0"/>
              <a:t> because the only operations necessary are that of addition and multiplication.</a:t>
            </a:r>
          </a:p>
          <a:p>
            <a:endParaRPr sz="2000" dirty="0"/>
          </a:p>
          <a:p>
            <a:r>
              <a:rPr sz="2000" dirty="0"/>
              <a:t>Depending on the weights in the kernel, many different image processing operations can be carried out using convolution.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183882" cy="1051562"/>
          </a:xfrm>
          <a:prstGeom prst="rect">
            <a:avLst/>
          </a:prstGeom>
        </p:spPr>
        <p:txBody>
          <a:bodyPr/>
          <a:lstStyle/>
          <a:p>
            <a:r>
              <a:t>Previous lecture:</a:t>
            </a:r>
          </a:p>
        </p:txBody>
      </p:sp>
      <p:sp>
        <p:nvSpPr>
          <p:cNvPr id="5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67543" y="1844823"/>
            <a:ext cx="8183882" cy="4536506"/>
          </a:xfrm>
          <a:prstGeom prst="rect">
            <a:avLst/>
          </a:prstGeom>
        </p:spPr>
        <p:txBody>
          <a:bodyPr/>
          <a:lstStyle/>
          <a:p>
            <a:r>
              <a:rPr dirty="0"/>
              <a:t>Image enhancement and restoration</a:t>
            </a:r>
          </a:p>
          <a:p>
            <a:pPr marL="548640" lvl="1" indent="-201168">
              <a:lnSpc>
                <a:spcPct val="150000"/>
              </a:lnSpc>
              <a:buFont typeface="Verdana"/>
              <a:defRPr sz="2000"/>
            </a:pPr>
            <a:endParaRPr lang="en-GB" dirty="0"/>
          </a:p>
          <a:p>
            <a:pPr marL="548640" lvl="1" indent="-201168">
              <a:lnSpc>
                <a:spcPct val="150000"/>
              </a:lnSpc>
              <a:buFont typeface="Verdana"/>
              <a:defRPr sz="2000"/>
            </a:pPr>
            <a:r>
              <a:rPr dirty="0"/>
              <a:t>Image histogram</a:t>
            </a:r>
          </a:p>
          <a:p>
            <a:pPr marL="548640" lvl="1" indent="-201168">
              <a:lnSpc>
                <a:spcPct val="150000"/>
              </a:lnSpc>
              <a:buFont typeface="Verdana"/>
              <a:defRPr sz="2000"/>
            </a:pPr>
            <a:r>
              <a:rPr dirty="0"/>
              <a:t>Manipulating image brightness</a:t>
            </a:r>
          </a:p>
          <a:p>
            <a:pPr marL="548640" lvl="1" indent="-201168">
              <a:lnSpc>
                <a:spcPct val="150000"/>
              </a:lnSpc>
              <a:buFont typeface="Verdana"/>
              <a:defRPr sz="2000"/>
            </a:pPr>
            <a:r>
              <a:rPr dirty="0"/>
              <a:t>Contrast enhancement</a:t>
            </a:r>
          </a:p>
          <a:p>
            <a:pPr marL="548640" lvl="1" indent="-201168">
              <a:lnSpc>
                <a:spcPct val="150000"/>
              </a:lnSpc>
              <a:buFont typeface="Verdana"/>
              <a:defRPr sz="2000"/>
            </a:pPr>
            <a:r>
              <a:rPr dirty="0"/>
              <a:t>LUT operations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1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183882" cy="1051562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Frequency filtering operations</a:t>
            </a:r>
            <a:br/>
            <a:r>
              <a:rPr sz="2800">
                <a:solidFill>
                  <a:schemeClr val="accent3"/>
                </a:solidFill>
                <a:effectLst>
                  <a:outerShdw blurRad="50800" dist="22860" dir="5400000" rotWithShape="0">
                    <a:srgbClr val="000000">
                      <a:alpha val="55000"/>
                    </a:srgbClr>
                  </a:outerShdw>
                </a:effectLst>
              </a:rPr>
              <a:t>Low-pass filters</a:t>
            </a:r>
          </a:p>
        </p:txBody>
      </p:sp>
      <p:sp>
        <p:nvSpPr>
          <p:cNvPr id="235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67543" y="1484783"/>
            <a:ext cx="8183882" cy="12241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65175" indent="-265175">
              <a:defRPr sz="2000"/>
            </a:pPr>
            <a:r>
              <a:rPr sz="1800" dirty="0"/>
              <a:t>Low pass filters </a:t>
            </a:r>
            <a:r>
              <a:rPr sz="1800" b="1" i="1" dirty="0"/>
              <a:t>remove</a:t>
            </a:r>
            <a:r>
              <a:rPr sz="1800" dirty="0"/>
              <a:t> high frequency components and pass through low frequency components. Most low frequency filters suffer from the side effect: blur.</a:t>
            </a:r>
          </a:p>
        </p:txBody>
      </p:sp>
      <p:pic>
        <p:nvPicPr>
          <p:cNvPr id="23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t="41127" b="37963"/>
          <a:stretch>
            <a:fillRect/>
          </a:stretch>
        </p:blipFill>
        <p:spPr>
          <a:xfrm>
            <a:off x="890711" y="5477847"/>
            <a:ext cx="4288483" cy="768610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pic>
        <p:nvPicPr>
          <p:cNvPr id="237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0712" y="2844303"/>
            <a:ext cx="4297363" cy="811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0711" y="4140448"/>
            <a:ext cx="4297363" cy="804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Picture 4" descr="Picture 4"/>
          <p:cNvPicPr>
            <a:picLocks noChangeAspect="1"/>
          </p:cNvPicPr>
          <p:nvPr/>
        </p:nvPicPr>
        <p:blipFill>
          <a:blip r:embed="rId5">
            <a:extLst/>
          </a:blip>
          <a:srcRect l="13689" t="17361" r="19048" b="13912"/>
          <a:stretch>
            <a:fillRect/>
          </a:stretch>
        </p:blipFill>
        <p:spPr>
          <a:xfrm>
            <a:off x="5550508" y="5166335"/>
            <a:ext cx="3208797" cy="1080121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pic>
        <p:nvPicPr>
          <p:cNvPr id="240" name="Picture 12" descr="Picture 12"/>
          <p:cNvPicPr>
            <a:picLocks noChangeAspect="1"/>
          </p:cNvPicPr>
          <p:nvPr/>
        </p:nvPicPr>
        <p:blipFill>
          <a:blip r:embed="rId6">
            <a:extLst/>
          </a:blip>
          <a:srcRect l="13953" t="17900" r="18849" b="12500"/>
          <a:stretch>
            <a:fillRect/>
          </a:stretch>
        </p:blipFill>
        <p:spPr>
          <a:xfrm>
            <a:off x="5550508" y="3907904"/>
            <a:ext cx="3208797" cy="107667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41" name="Picture 11" descr="Picture 11"/>
          <p:cNvPicPr>
            <a:picLocks noChangeAspect="1"/>
          </p:cNvPicPr>
          <p:nvPr/>
        </p:nvPicPr>
        <p:blipFill>
          <a:blip r:embed="rId7">
            <a:extLst/>
          </a:blip>
          <a:srcRect l="13738" t="17900" r="20236" b="14584"/>
          <a:stretch>
            <a:fillRect/>
          </a:stretch>
        </p:blipFill>
        <p:spPr>
          <a:xfrm>
            <a:off x="5539668" y="2564903"/>
            <a:ext cx="3208797" cy="108012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42" name="TextBox 10"/>
          <p:cNvSpPr txBox="1"/>
          <p:nvPr/>
        </p:nvSpPr>
        <p:spPr>
          <a:xfrm>
            <a:off x="811107" y="3635731"/>
            <a:ext cx="230620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Uncorrupted image</a:t>
            </a:r>
          </a:p>
        </p:txBody>
      </p:sp>
      <p:sp>
        <p:nvSpPr>
          <p:cNvPr id="243" name="TextBox 11"/>
          <p:cNvSpPr txBox="1"/>
          <p:nvPr/>
        </p:nvSpPr>
        <p:spPr>
          <a:xfrm>
            <a:off x="811107" y="4922584"/>
            <a:ext cx="306701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Image corrupted by noise</a:t>
            </a:r>
          </a:p>
        </p:txBody>
      </p:sp>
      <p:sp>
        <p:nvSpPr>
          <p:cNvPr id="244" name="TextBox 12"/>
          <p:cNvSpPr txBox="1"/>
          <p:nvPr/>
        </p:nvSpPr>
        <p:spPr>
          <a:xfrm>
            <a:off x="811108" y="6228019"/>
            <a:ext cx="428256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Image restored by low-pass filtering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183882" cy="1051562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Frequency filtering operations</a:t>
            </a:r>
            <a:br/>
            <a:r>
              <a:rPr sz="2800">
                <a:solidFill>
                  <a:schemeClr val="accent3"/>
                </a:solidFill>
                <a:effectLst>
                  <a:outerShdw blurRad="50800" dist="22860" dir="5400000" rotWithShape="0">
                    <a:srgbClr val="000000">
                      <a:alpha val="55000"/>
                    </a:srgbClr>
                  </a:outerShdw>
                </a:effectLst>
              </a:rPr>
              <a:t>Low-pass filters</a:t>
            </a:r>
          </a:p>
        </p:txBody>
      </p:sp>
      <p:graphicFrame>
        <p:nvGraphicFramePr>
          <p:cNvPr id="247" name="Table 24"/>
          <p:cNvGraphicFramePr/>
          <p:nvPr/>
        </p:nvGraphicFramePr>
        <p:xfrm>
          <a:off x="899592" y="2708919"/>
          <a:ext cx="2160000" cy="21600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8" name="Table 25"/>
          <p:cNvGraphicFramePr/>
          <p:nvPr/>
        </p:nvGraphicFramePr>
        <p:xfrm>
          <a:off x="3456056" y="2708919"/>
          <a:ext cx="2160000" cy="21600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1/10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1/10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1/10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1/10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1/10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1/10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1/10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1/10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9" name="Table 26"/>
          <p:cNvGraphicFramePr/>
          <p:nvPr/>
        </p:nvGraphicFramePr>
        <p:xfrm>
          <a:off x="6156416" y="2708919"/>
          <a:ext cx="2160000" cy="21600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1/16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1/16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1/16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1/16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0" name="Rectangle 27"/>
          <p:cNvSpPr txBox="1"/>
          <p:nvPr/>
        </p:nvSpPr>
        <p:spPr>
          <a:xfrm>
            <a:off x="827583" y="1772816"/>
            <a:ext cx="447224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6470CA"/>
                </a:solidFill>
              </a:defRPr>
            </a:lvl1pPr>
          </a:lstStyle>
          <a:p>
            <a:r>
              <a:t>Examples of low pass filters </a:t>
            </a:r>
          </a:p>
        </p:txBody>
      </p:sp>
      <p:sp>
        <p:nvSpPr>
          <p:cNvPr id="251" name="Rectangle 28"/>
          <p:cNvSpPr txBox="1"/>
          <p:nvPr/>
        </p:nvSpPr>
        <p:spPr>
          <a:xfrm>
            <a:off x="827583" y="5445223"/>
            <a:ext cx="499255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6470CA"/>
                </a:solidFill>
              </a:defRPr>
            </a:lvl1pPr>
          </a:lstStyle>
          <a:p>
            <a:r>
              <a:t>Can you deduce the principles? 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183882" cy="1051562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Frequency filtering operations</a:t>
            </a:r>
            <a:br/>
            <a:r>
              <a:rPr sz="2800">
                <a:solidFill>
                  <a:schemeClr val="accent3"/>
                </a:solidFill>
                <a:effectLst>
                  <a:outerShdw blurRad="50800" dist="22860" dir="5400000" rotWithShape="0">
                    <a:srgbClr val="000000">
                      <a:alpha val="55000"/>
                    </a:srgbClr>
                  </a:outerShdw>
                </a:effectLst>
              </a:rPr>
              <a:t>Low-pass filters</a:t>
            </a:r>
          </a:p>
        </p:txBody>
      </p:sp>
      <p:graphicFrame>
        <p:nvGraphicFramePr>
          <p:cNvPr id="254" name="Table 24"/>
          <p:cNvGraphicFramePr/>
          <p:nvPr>
            <p:extLst>
              <p:ext uri="{D42A27DB-BD31-4B8C-83A1-F6EECF244321}">
                <p14:modId xmlns:p14="http://schemas.microsoft.com/office/powerpoint/2010/main" val="2233632619"/>
              </p:ext>
            </p:extLst>
          </p:nvPr>
        </p:nvGraphicFramePr>
        <p:xfrm>
          <a:off x="899592" y="2708919"/>
          <a:ext cx="2160000" cy="21600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k</a:t>
                      </a:r>
                      <a:r>
                        <a:rPr sz="1600" b="0" baseline="-2500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k</a:t>
                      </a:r>
                      <a:r>
                        <a:rPr sz="1600" b="0" baseline="-2500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k</a:t>
                      </a:r>
                      <a:r>
                        <a:rPr sz="1600" b="0" baseline="-2500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600" b="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k</a:t>
                      </a:r>
                      <a:r>
                        <a:rPr sz="1600" b="0" baseline="-2500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600" b="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k</a:t>
                      </a:r>
                      <a:r>
                        <a:rPr sz="1600" b="0" baseline="-2500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600" b="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k</a:t>
                      </a:r>
                      <a:r>
                        <a:rPr sz="1600" b="0" baseline="-2500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600" b="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k</a:t>
                      </a:r>
                      <a:r>
                        <a:rPr sz="1600" b="0" baseline="-2500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600" b="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k</a:t>
                      </a:r>
                      <a:r>
                        <a:rPr sz="1600" b="0" baseline="-2500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600" b="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k</a:t>
                      </a:r>
                      <a:r>
                        <a:rPr sz="1600" b="0" baseline="-2500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5" name="Rectangle 28"/>
          <p:cNvSpPr txBox="1"/>
          <p:nvPr/>
        </p:nvSpPr>
        <p:spPr>
          <a:xfrm>
            <a:off x="860995" y="1772816"/>
            <a:ext cx="499255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6470CA"/>
                </a:solidFill>
              </a:defRPr>
            </a:lvl1pPr>
          </a:lstStyle>
          <a:p>
            <a:r>
              <a:t>Can you deduce the principles? </a:t>
            </a:r>
          </a:p>
        </p:txBody>
      </p:sp>
      <p:sp>
        <p:nvSpPr>
          <p:cNvPr id="256" name="TextBox 2"/>
          <p:cNvSpPr txBox="1"/>
          <p:nvPr/>
        </p:nvSpPr>
        <p:spPr>
          <a:xfrm>
            <a:off x="4644008" y="2996951"/>
            <a:ext cx="2392968" cy="1618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k</a:t>
            </a:r>
            <a:r>
              <a:rPr baseline="-25000" dirty="0"/>
              <a:t>1</a:t>
            </a:r>
            <a:r>
              <a:rPr dirty="0"/>
              <a:t>+k</a:t>
            </a:r>
            <a:r>
              <a:rPr baseline="-25000" dirty="0"/>
              <a:t>2</a:t>
            </a:r>
            <a:r>
              <a:rPr dirty="0"/>
              <a:t>+ … +k</a:t>
            </a:r>
            <a:r>
              <a:rPr baseline="-25000" dirty="0"/>
              <a:t>9</a:t>
            </a:r>
            <a:r>
              <a:rPr dirty="0"/>
              <a:t> = 1</a:t>
            </a:r>
          </a:p>
          <a:p>
            <a:endParaRPr dirty="0"/>
          </a:p>
          <a:p>
            <a:r>
              <a:rPr dirty="0"/>
              <a:t>0 ≤ </a:t>
            </a:r>
            <a:r>
              <a:rPr dirty="0" err="1"/>
              <a:t>k</a:t>
            </a:r>
            <a:r>
              <a:rPr baseline="-25000" dirty="0" err="1"/>
              <a:t>i</a:t>
            </a:r>
            <a:r>
              <a:rPr dirty="0"/>
              <a:t> &lt; 1</a:t>
            </a:r>
          </a:p>
          <a:p>
            <a:endParaRPr dirty="0"/>
          </a:p>
          <a:p>
            <a:r>
              <a:rPr dirty="0" err="1"/>
              <a:t>k</a:t>
            </a:r>
            <a:r>
              <a:rPr baseline="-25000" dirty="0" err="1"/>
              <a:t>centre</a:t>
            </a:r>
            <a:r>
              <a:rPr dirty="0"/>
              <a:t> 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³ </a:t>
            </a:r>
            <a:r>
              <a:rPr dirty="0"/>
              <a:t>remaining </a:t>
            </a:r>
            <a:r>
              <a:rPr dirty="0" err="1"/>
              <a:t>k</a:t>
            </a:r>
            <a:r>
              <a:rPr baseline="-25000" dirty="0" err="1"/>
              <a:t>i</a:t>
            </a:r>
            <a:endParaRPr baseline="-25000"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183882" cy="1051562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Frequency filtering operations</a:t>
            </a:r>
            <a:br/>
            <a:r>
              <a:rPr sz="2800">
                <a:solidFill>
                  <a:schemeClr val="accent3"/>
                </a:solidFill>
                <a:effectLst>
                  <a:outerShdw blurRad="50800" dist="22860" dir="5400000" rotWithShape="0">
                    <a:srgbClr val="000000">
                      <a:alpha val="55000"/>
                    </a:srgbClr>
                  </a:outerShdw>
                </a:effectLst>
              </a:rPr>
              <a:t>Low-pass filters</a:t>
            </a:r>
          </a:p>
        </p:txBody>
      </p:sp>
      <p:graphicFrame>
        <p:nvGraphicFramePr>
          <p:cNvPr id="259" name="Table 24"/>
          <p:cNvGraphicFramePr/>
          <p:nvPr/>
        </p:nvGraphicFramePr>
        <p:xfrm>
          <a:off x="899592" y="2708919"/>
          <a:ext cx="2160000" cy="21600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0" name="Table 25"/>
          <p:cNvGraphicFramePr/>
          <p:nvPr/>
        </p:nvGraphicFramePr>
        <p:xfrm>
          <a:off x="3456056" y="2708919"/>
          <a:ext cx="2160000" cy="21600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1/10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1/10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1/10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1/10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1/10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1/10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1/10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1/10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1" name="Table 26"/>
          <p:cNvGraphicFramePr/>
          <p:nvPr/>
        </p:nvGraphicFramePr>
        <p:xfrm>
          <a:off x="6156416" y="2708919"/>
          <a:ext cx="2160000" cy="21600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1/16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1/16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1/16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1/16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2" name="Rectangle 27"/>
          <p:cNvSpPr txBox="1"/>
          <p:nvPr/>
        </p:nvSpPr>
        <p:spPr>
          <a:xfrm>
            <a:off x="827583" y="1772816"/>
            <a:ext cx="568876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6470CA"/>
                </a:solidFill>
              </a:defRPr>
            </a:lvl1pPr>
          </a:lstStyle>
          <a:p>
            <a:r>
              <a:t>Examples of low pass filters (again) 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itle 1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183882" cy="1051562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Frequency filtering operations</a:t>
            </a:r>
            <a:br/>
            <a:r>
              <a:rPr sz="2800">
                <a:solidFill>
                  <a:schemeClr val="accent3"/>
                </a:solidFill>
                <a:effectLst>
                  <a:outerShdw blurRad="50800" dist="22860" dir="5400000" rotWithShape="0">
                    <a:srgbClr val="000000">
                      <a:alpha val="55000"/>
                    </a:srgbClr>
                  </a:outerShdw>
                </a:effectLst>
              </a:rPr>
              <a:t>Low-pass filters</a:t>
            </a:r>
          </a:p>
        </p:txBody>
      </p:sp>
      <p:sp>
        <p:nvSpPr>
          <p:cNvPr id="266" name="Rectangle 28"/>
          <p:cNvSpPr txBox="1"/>
          <p:nvPr/>
        </p:nvSpPr>
        <p:spPr>
          <a:xfrm>
            <a:off x="860995" y="1772816"/>
            <a:ext cx="499255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6470CA"/>
                </a:solidFill>
              </a:defRPr>
            </a:lvl1pPr>
          </a:lstStyle>
          <a:p>
            <a:r>
              <a:t>Can you deduce the principles? </a:t>
            </a:r>
          </a:p>
        </p:txBody>
      </p:sp>
      <p:sp>
        <p:nvSpPr>
          <p:cNvPr id="267" name="Rectangle 5"/>
          <p:cNvSpPr txBox="1"/>
          <p:nvPr/>
        </p:nvSpPr>
        <p:spPr>
          <a:xfrm>
            <a:off x="3563887" y="2348880"/>
            <a:ext cx="5256585" cy="405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200"/>
              </a:spcBef>
              <a:defRPr b="1"/>
            </a:pPr>
            <a:r>
              <a:t>Intuitive hints</a:t>
            </a:r>
          </a:p>
          <a:p>
            <a:pPr marL="285750" indent="-285750">
              <a:spcBef>
                <a:spcPts val="1200"/>
              </a:spcBef>
              <a:buSzPct val="100000"/>
              <a:buFont typeface="Arial"/>
              <a:buChar char="•"/>
            </a:pPr>
            <a:r>
              <a:t>If all pixels in a small image region have the same value, the result of convolution is that constant value.</a:t>
            </a:r>
          </a:p>
          <a:p>
            <a:pPr marL="285750" indent="-285750">
              <a:spcBef>
                <a:spcPts val="1200"/>
              </a:spcBef>
              <a:buSzPct val="100000"/>
              <a:buFont typeface="Arial"/>
              <a:buChar char="•"/>
              <a:defRPr>
                <a:solidFill>
                  <a:srgbClr val="6470CA"/>
                </a:solidFill>
              </a:defRPr>
            </a:pPr>
            <a:r>
              <a:t>The same image values =&gt; frequency 0 (lowest), so “passed through” a low-pass filter</a:t>
            </a:r>
          </a:p>
          <a:p>
            <a:pPr marL="285750" indent="-285750">
              <a:spcBef>
                <a:spcPts val="1200"/>
              </a:spcBef>
              <a:buSzPct val="100000"/>
              <a:buFont typeface="Arial"/>
              <a:buChar char="•"/>
            </a:pPr>
            <a:r>
              <a:t>If pixel values in a small image region change rapidly, the result of convolution is the average value over the region.</a:t>
            </a:r>
          </a:p>
          <a:p>
            <a:pPr marL="285750" indent="-285750">
              <a:spcBef>
                <a:spcPts val="1200"/>
              </a:spcBef>
              <a:buSzPct val="100000"/>
              <a:buFont typeface="Arial"/>
              <a:buChar char="•"/>
              <a:defRPr>
                <a:solidFill>
                  <a:srgbClr val="6470CA"/>
                </a:solidFill>
              </a:defRPr>
            </a:pPr>
            <a:r>
              <a:t>High frequencies “removed”, only low frequency “base” value passed through.</a:t>
            </a:r>
          </a:p>
        </p:txBody>
      </p:sp>
      <p:graphicFrame>
        <p:nvGraphicFramePr>
          <p:cNvPr id="6" name="Table 24">
            <a:extLst>
              <a:ext uri="{FF2B5EF4-FFF2-40B4-BE49-F238E27FC236}">
                <a16:creationId xmlns:a16="http://schemas.microsoft.com/office/drawing/2014/main" id="{07241325-7952-0B41-80E7-38BED9E85A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8601721"/>
              </p:ext>
            </p:extLst>
          </p:nvPr>
        </p:nvGraphicFramePr>
        <p:xfrm>
          <a:off x="899592" y="2708919"/>
          <a:ext cx="2160000" cy="21600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k</a:t>
                      </a:r>
                      <a:r>
                        <a:rPr sz="1600" b="0" baseline="-2500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k</a:t>
                      </a:r>
                      <a:r>
                        <a:rPr sz="1600" b="0" baseline="-2500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k</a:t>
                      </a:r>
                      <a:r>
                        <a:rPr sz="1600" b="0" baseline="-2500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600" b="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k</a:t>
                      </a:r>
                      <a:r>
                        <a:rPr sz="1600" b="0" baseline="-2500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600" b="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k</a:t>
                      </a:r>
                      <a:r>
                        <a:rPr sz="1600" b="0" baseline="-2500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600" b="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k</a:t>
                      </a:r>
                      <a:r>
                        <a:rPr sz="1600" b="0" baseline="-2500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600" b="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k</a:t>
                      </a:r>
                      <a:r>
                        <a:rPr sz="1600" b="0" baseline="-2500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600" b="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k</a:t>
                      </a:r>
                      <a:r>
                        <a:rPr sz="1600" b="0" baseline="-2500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600" b="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k</a:t>
                      </a:r>
                      <a:r>
                        <a:rPr sz="1600" b="0" baseline="-25000" dirty="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9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traight Connector 5"/>
          <p:cNvSpPr/>
          <p:nvPr/>
        </p:nvSpPr>
        <p:spPr>
          <a:xfrm>
            <a:off x="2174521" y="2708919"/>
            <a:ext cx="4297364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0" name="Title 1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183882" cy="1051562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Frequency filtering operations</a:t>
            </a:r>
            <a:br/>
            <a:r>
              <a:rPr sz="2800">
                <a:solidFill>
                  <a:schemeClr val="accent3"/>
                </a:solidFill>
                <a:effectLst>
                  <a:outerShdw blurRad="50800" dist="22860" dir="5400000" rotWithShape="0">
                    <a:srgbClr val="000000">
                      <a:alpha val="55000"/>
                    </a:srgbClr>
                  </a:outerShdw>
                </a:effectLst>
              </a:rPr>
              <a:t>Low-pass filters</a:t>
            </a:r>
          </a:p>
        </p:txBody>
      </p:sp>
      <p:graphicFrame>
        <p:nvGraphicFramePr>
          <p:cNvPr id="271" name="Table 2"/>
          <p:cNvGraphicFramePr/>
          <p:nvPr/>
        </p:nvGraphicFramePr>
        <p:xfrm>
          <a:off x="3275855" y="1608000"/>
          <a:ext cx="2160000" cy="21600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1/16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1/16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1/16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1/8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800"/>
                      </a:pPr>
                      <a:r>
                        <a:rPr sz="1400">
                          <a:ln w="9525">
                            <a:solidFill>
                              <a:srgbClr val="000000"/>
                            </a:solidFill>
                          </a:ln>
                        </a:rPr>
                        <a:t>1/16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7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9711" y="4149080"/>
            <a:ext cx="4892368" cy="1643211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TextBox 3"/>
          <p:cNvSpPr txBox="1"/>
          <p:nvPr/>
        </p:nvSpPr>
        <p:spPr>
          <a:xfrm>
            <a:off x="2239828" y="6002797"/>
            <a:ext cx="410598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A typical profile of a low-pass filter</a:t>
            </a:r>
          </a:p>
        </p:txBody>
      </p:sp>
      <p:sp>
        <p:nvSpPr>
          <p:cNvPr id="274" name="Straight Connector 6"/>
          <p:cNvSpPr/>
          <p:nvPr/>
        </p:nvSpPr>
        <p:spPr>
          <a:xfrm>
            <a:off x="3275855" y="3768001"/>
            <a:ext cx="1" cy="18733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5" name="Straight Connector 9"/>
          <p:cNvSpPr/>
          <p:nvPr/>
        </p:nvSpPr>
        <p:spPr>
          <a:xfrm>
            <a:off x="3995935" y="3768001"/>
            <a:ext cx="1" cy="18733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6" name="Straight Connector 10"/>
          <p:cNvSpPr/>
          <p:nvPr/>
        </p:nvSpPr>
        <p:spPr>
          <a:xfrm>
            <a:off x="4716016" y="3768001"/>
            <a:ext cx="1" cy="18733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7" name="Straight Connector 11"/>
          <p:cNvSpPr/>
          <p:nvPr/>
        </p:nvSpPr>
        <p:spPr>
          <a:xfrm>
            <a:off x="5436096" y="3768001"/>
            <a:ext cx="1" cy="18733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8" name="Oval 8"/>
          <p:cNvSpPr/>
          <p:nvPr/>
        </p:nvSpPr>
        <p:spPr>
          <a:xfrm>
            <a:off x="3635895" y="4797152"/>
            <a:ext cx="72009" cy="72009"/>
          </a:xfrm>
          <a:prstGeom prst="ellipse">
            <a:avLst/>
          </a:prstGeom>
          <a:solidFill>
            <a:srgbClr val="FF0000"/>
          </a:solidFill>
          <a:ln w="425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9" name="Oval 13"/>
          <p:cNvSpPr/>
          <p:nvPr/>
        </p:nvSpPr>
        <p:spPr>
          <a:xfrm>
            <a:off x="5148064" y="4797152"/>
            <a:ext cx="72009" cy="72009"/>
          </a:xfrm>
          <a:prstGeom prst="ellipse">
            <a:avLst/>
          </a:prstGeom>
          <a:solidFill>
            <a:srgbClr val="FF0000"/>
          </a:solidFill>
          <a:ln w="425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Oval 14"/>
          <p:cNvSpPr/>
          <p:nvPr/>
        </p:nvSpPr>
        <p:spPr>
          <a:xfrm>
            <a:off x="4355975" y="4221088"/>
            <a:ext cx="72009" cy="72009"/>
          </a:xfrm>
          <a:prstGeom prst="ellipse">
            <a:avLst/>
          </a:prstGeom>
          <a:solidFill>
            <a:srgbClr val="FF0000"/>
          </a:solidFill>
          <a:ln w="425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itle 1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183882" cy="1051562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Frequency filtering operations</a:t>
            </a:r>
            <a:br/>
            <a:r>
              <a:rPr sz="2800">
                <a:solidFill>
                  <a:schemeClr val="accent3"/>
                </a:solidFill>
                <a:effectLst>
                  <a:outerShdw blurRad="50800" dist="22860" dir="5400000" rotWithShape="0">
                    <a:srgbClr val="000000">
                      <a:alpha val="55000"/>
                    </a:srgbClr>
                  </a:outerShdw>
                </a:effectLst>
              </a:rPr>
              <a:t>Low-pass filters: Gaussian smoothing</a:t>
            </a:r>
          </a:p>
        </p:txBody>
      </p:sp>
      <p:pic>
        <p:nvPicPr>
          <p:cNvPr id="28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28185" r="26057"/>
          <a:stretch>
            <a:fillRect/>
          </a:stretch>
        </p:blipFill>
        <p:spPr>
          <a:xfrm>
            <a:off x="6225480" y="1484783"/>
            <a:ext cx="2667001" cy="2967260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Rectangle 6"/>
          <p:cNvSpPr txBox="1"/>
          <p:nvPr/>
        </p:nvSpPr>
        <p:spPr>
          <a:xfrm>
            <a:off x="311075" y="4478039"/>
            <a:ext cx="7789318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tabLst>
                <a:tab pos="533400" algn="l"/>
                <a:tab pos="889000" algn="l"/>
              </a:tabLst>
              <a:defRPr sz="1600"/>
            </a:pPr>
            <a:r>
              <a:t>A two-dimensional </a:t>
            </a:r>
            <a:r>
              <a:rPr b="1"/>
              <a:t>Gaussian</a:t>
            </a:r>
            <a:r>
              <a:t> function makes a flexible smoothing kernel. The formula is:</a:t>
            </a:r>
          </a:p>
        </p:txBody>
      </p:sp>
      <p:sp>
        <p:nvSpPr>
          <p:cNvPr id="286" name="Rectangle 7"/>
          <p:cNvSpPr txBox="1"/>
          <p:nvPr/>
        </p:nvSpPr>
        <p:spPr>
          <a:xfrm>
            <a:off x="323280" y="5785613"/>
            <a:ext cx="7131619" cy="64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tabLst>
                <a:tab pos="533400" algn="l"/>
                <a:tab pos="889000" algn="l"/>
              </a:tabLst>
              <a:defRPr sz="1600"/>
            </a:pPr>
            <a:r>
              <a:t>The amount of smoothing depends on the value of 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s</a:t>
            </a:r>
            <a:r>
              <a:t>: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tabLst>
                <a:tab pos="533400" algn="l"/>
                <a:tab pos="889000" algn="l"/>
              </a:tabLst>
              <a:defRPr sz="1600"/>
            </a:pPr>
            <a:r>
              <a:t>the greater the </a:t>
            </a:r>
            <a:r>
              <a:rPr sz="2000">
                <a:latin typeface="Symbol"/>
                <a:ea typeface="Symbol"/>
                <a:cs typeface="Symbol"/>
                <a:sym typeface="Symbol"/>
              </a:rPr>
              <a:t>s</a:t>
            </a:r>
            <a:r>
              <a:t> the stronger the effect of smoothing.</a:t>
            </a:r>
          </a:p>
        </p:txBody>
      </p:sp>
      <p:pic>
        <p:nvPicPr>
          <p:cNvPr id="287" name="Picture 48" descr="Picture 48"/>
          <p:cNvPicPr>
            <a:picLocks noChangeAspect="1"/>
          </p:cNvPicPr>
          <p:nvPr/>
        </p:nvPicPr>
        <p:blipFill>
          <a:blip r:embed="rId4">
            <a:extLst/>
          </a:blip>
          <a:srcRect t="5052" b="7223"/>
          <a:stretch>
            <a:fillRect/>
          </a:stretch>
        </p:blipFill>
        <p:spPr>
          <a:xfrm>
            <a:off x="289619" y="1710431"/>
            <a:ext cx="2668864" cy="200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icture 49" descr="Picture 49"/>
          <p:cNvPicPr>
            <a:picLocks noChangeAspect="1"/>
          </p:cNvPicPr>
          <p:nvPr/>
        </p:nvPicPr>
        <p:blipFill>
          <a:blip r:embed="rId5">
            <a:extLst/>
          </a:blip>
          <a:srcRect t="7238" b="6143"/>
          <a:stretch>
            <a:fillRect/>
          </a:stretch>
        </p:blipFill>
        <p:spPr>
          <a:xfrm>
            <a:off x="3347863" y="1735697"/>
            <a:ext cx="2668863" cy="1981335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Rectangle 5"/>
          <p:cNvSpPr txBox="1"/>
          <p:nvPr/>
        </p:nvSpPr>
        <p:spPr>
          <a:xfrm>
            <a:off x="1187624" y="3861048"/>
            <a:ext cx="901066" cy="350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rPr>
                <a:latin typeface="Symbol"/>
                <a:ea typeface="Symbol"/>
                <a:cs typeface="Symbol"/>
                <a:sym typeface="Symbol"/>
              </a:rPr>
              <a:t>s </a:t>
            </a:r>
            <a:r>
              <a:t>= 2.5</a:t>
            </a:r>
            <a:r>
              <a:rPr sz="1200"/>
              <a:t> </a:t>
            </a:r>
          </a:p>
        </p:txBody>
      </p:sp>
      <p:sp>
        <p:nvSpPr>
          <p:cNvPr id="290" name="Rectangle 14"/>
          <p:cNvSpPr txBox="1"/>
          <p:nvPr/>
        </p:nvSpPr>
        <p:spPr>
          <a:xfrm>
            <a:off x="4173180" y="3882349"/>
            <a:ext cx="697966" cy="35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rPr>
                <a:latin typeface="Symbol"/>
                <a:ea typeface="Symbol"/>
                <a:cs typeface="Symbol"/>
                <a:sym typeface="Symbol"/>
              </a:rPr>
              <a:t>s </a:t>
            </a:r>
            <a:r>
              <a:t>= 5</a:t>
            </a:r>
            <a:r>
              <a:rPr sz="1200"/>
              <a:t> 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61FAFEF-1A4D-D745-88B8-CFE1D36FBA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865153"/>
              </p:ext>
            </p:extLst>
          </p:nvPr>
        </p:nvGraphicFramePr>
        <p:xfrm>
          <a:off x="2626423" y="5007389"/>
          <a:ext cx="2896554" cy="711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Equation" r:id="rId6" imgW="1158240" imgH="281940" progId="Equation.3">
                  <p:embed/>
                </p:oleObj>
              </mc:Choice>
              <mc:Fallback>
                <p:oleObj name="Equation" r:id="rId6" imgW="1158240" imgH="281940" progId="Equation.3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DB2EF7BA-481E-DF46-8EEF-BF60E5B2F1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6423" y="5007389"/>
                        <a:ext cx="2896554" cy="7110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4960" t="5324" r="6746" b="5786"/>
          <a:stretch>
            <a:fillRect/>
          </a:stretch>
        </p:blipFill>
        <p:spPr>
          <a:xfrm>
            <a:off x="539552" y="2425853"/>
            <a:ext cx="3600000" cy="3106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rcRect l="6746" t="5324" r="6746" b="6019"/>
          <a:stretch>
            <a:fillRect/>
          </a:stretch>
        </p:blipFill>
        <p:spPr>
          <a:xfrm>
            <a:off x="5004047" y="2453817"/>
            <a:ext cx="3600002" cy="3162387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Rectangle 1"/>
          <p:cNvSpPr txBox="1"/>
          <p:nvPr/>
        </p:nvSpPr>
        <p:spPr>
          <a:xfrm>
            <a:off x="2015424" y="5847655"/>
            <a:ext cx="1219161" cy="486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/>
            </a:pPr>
            <a:r>
              <a:rPr>
                <a:latin typeface="Symbol"/>
                <a:ea typeface="Symbol"/>
                <a:cs typeface="Symbol"/>
                <a:sym typeface="Symbol"/>
              </a:rPr>
              <a:t>s </a:t>
            </a:r>
            <a:r>
              <a:t>= 2.5</a:t>
            </a:r>
          </a:p>
        </p:txBody>
      </p:sp>
      <p:sp>
        <p:nvSpPr>
          <p:cNvPr id="295" name="Rectangle 4"/>
          <p:cNvSpPr txBox="1"/>
          <p:nvPr/>
        </p:nvSpPr>
        <p:spPr>
          <a:xfrm>
            <a:off x="6444207" y="5819204"/>
            <a:ext cx="1219162" cy="486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/>
            </a:pPr>
            <a:r>
              <a:rPr>
                <a:latin typeface="Symbol"/>
                <a:ea typeface="Symbol"/>
                <a:cs typeface="Symbol"/>
                <a:sym typeface="Symbol"/>
              </a:rPr>
              <a:t>s </a:t>
            </a:r>
            <a:r>
              <a:t>= 5.0</a:t>
            </a:r>
          </a:p>
        </p:txBody>
      </p:sp>
      <p:sp>
        <p:nvSpPr>
          <p:cNvPr id="296" name="Title 2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183882" cy="1051562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Frequency filtering operations</a:t>
            </a:r>
            <a:br/>
            <a:r>
              <a:rPr sz="2800">
                <a:solidFill>
                  <a:schemeClr val="accent3"/>
                </a:solidFill>
                <a:effectLst>
                  <a:outerShdw blurRad="50800" dist="22860" dir="5400000" rotWithShape="0">
                    <a:srgbClr val="000000">
                      <a:alpha val="55000"/>
                    </a:srgbClr>
                  </a:outerShdw>
                </a:effectLst>
              </a:rPr>
              <a:t>Low-pass filters: Gaussian smoothing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13852" t="12560" r="20209" b="16146"/>
          <a:stretch>
            <a:fillRect/>
          </a:stretch>
        </p:blipFill>
        <p:spPr>
          <a:xfrm rot="10800000" flipH="1">
            <a:off x="86793" y="95300"/>
            <a:ext cx="3600002" cy="2919329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299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rcRect l="12684" t="11285" r="18749" b="14436"/>
          <a:stretch>
            <a:fillRect/>
          </a:stretch>
        </p:blipFill>
        <p:spPr>
          <a:xfrm rot="10800000" flipH="1">
            <a:off x="3059832" y="1196751"/>
            <a:ext cx="3600001" cy="2932054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pic>
        <p:nvPicPr>
          <p:cNvPr id="300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rcRect l="13905" t="11141" r="17528" b="16173"/>
          <a:stretch>
            <a:fillRect/>
          </a:stretch>
        </p:blipFill>
        <p:spPr>
          <a:xfrm rot="10800000" flipH="1">
            <a:off x="5364088" y="3861048"/>
            <a:ext cx="3600001" cy="2869186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301" name="Picture 4" descr="Picture 4"/>
          <p:cNvPicPr>
            <a:picLocks noChangeAspect="1"/>
          </p:cNvPicPr>
          <p:nvPr/>
        </p:nvPicPr>
        <p:blipFill>
          <a:blip r:embed="rId5">
            <a:extLst/>
          </a:blip>
          <a:srcRect l="9128" t="23319" r="7540" b="27631"/>
          <a:stretch>
            <a:fillRect/>
          </a:stretch>
        </p:blipFill>
        <p:spPr>
          <a:xfrm>
            <a:off x="323528" y="4365104"/>
            <a:ext cx="4128369" cy="2082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Rectangle 6"/>
          <p:cNvSpPr txBox="1"/>
          <p:nvPr/>
        </p:nvSpPr>
        <p:spPr>
          <a:xfrm>
            <a:off x="4067944" y="260648"/>
            <a:ext cx="4738202" cy="459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6470CA"/>
                </a:solidFill>
              </a:defRPr>
            </a:lvl1pPr>
          </a:lstStyle>
          <a:p>
            <a:r>
              <a:t>Effects of Gaussian smoothing</a:t>
            </a:r>
          </a:p>
        </p:txBody>
      </p:sp>
      <p:sp>
        <p:nvSpPr>
          <p:cNvPr id="303" name="Rectangle 7"/>
          <p:cNvSpPr txBox="1"/>
          <p:nvPr/>
        </p:nvSpPr>
        <p:spPr>
          <a:xfrm>
            <a:off x="3131840" y="3630214"/>
            <a:ext cx="1219161" cy="486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rPr>
                <a:latin typeface="Symbol"/>
                <a:ea typeface="Symbol"/>
                <a:cs typeface="Symbol"/>
                <a:sym typeface="Symbol"/>
              </a:rPr>
              <a:t>s </a:t>
            </a:r>
            <a:r>
              <a:t>= 2.5</a:t>
            </a:r>
          </a:p>
        </p:txBody>
      </p:sp>
      <p:sp>
        <p:nvSpPr>
          <p:cNvPr id="304" name="Rectangle 8"/>
          <p:cNvSpPr txBox="1"/>
          <p:nvPr/>
        </p:nvSpPr>
        <p:spPr>
          <a:xfrm>
            <a:off x="5366196" y="6217070"/>
            <a:ext cx="1219161" cy="486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rPr>
                <a:latin typeface="Symbol"/>
                <a:ea typeface="Symbol"/>
                <a:cs typeface="Symbol"/>
                <a:sym typeface="Symbol"/>
              </a:rPr>
              <a:t>s </a:t>
            </a:r>
            <a:r>
              <a:t>= 5.0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1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183882" cy="1051562"/>
          </a:xfrm>
          <a:prstGeom prst="rect">
            <a:avLst/>
          </a:prstGeom>
        </p:spPr>
        <p:txBody>
          <a:bodyPr/>
          <a:lstStyle/>
          <a:p>
            <a:pPr>
              <a:defRPr sz="2800">
                <a:effectLst/>
              </a:defRPr>
            </a:pPr>
            <a:r>
              <a:t>Frequency filtering operations</a:t>
            </a:r>
            <a:br/>
            <a:r>
              <a:rPr>
                <a:solidFill>
                  <a:schemeClr val="accent3"/>
                </a:solidFill>
                <a:effectLst>
                  <a:outerShdw blurRad="50800" dist="22860" dir="5400000" rotWithShape="0">
                    <a:srgbClr val="000000">
                      <a:alpha val="55000"/>
                    </a:srgbClr>
                  </a:outerShdw>
                </a:effectLst>
              </a:rPr>
              <a:t>Low-pass filters</a:t>
            </a:r>
          </a:p>
        </p:txBody>
      </p:sp>
      <p:sp>
        <p:nvSpPr>
          <p:cNvPr id="307" name="Content Placeholder 3"/>
          <p:cNvSpPr txBox="1">
            <a:spLocks noGrp="1"/>
          </p:cNvSpPr>
          <p:nvPr>
            <p:ph type="body" idx="1"/>
          </p:nvPr>
        </p:nvSpPr>
        <p:spPr>
          <a:xfrm>
            <a:off x="467543" y="1844823"/>
            <a:ext cx="8183882" cy="453650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sz="2000" dirty="0"/>
              <a:t>Applications</a:t>
            </a:r>
          </a:p>
          <a:p>
            <a:pPr marL="548640" lvl="1" indent="-201168">
              <a:spcBef>
                <a:spcPts val="1200"/>
              </a:spcBef>
              <a:buFont typeface="Verdana"/>
              <a:defRPr sz="2000"/>
            </a:pPr>
            <a:r>
              <a:rPr sz="1800" dirty="0"/>
              <a:t>Removing visual "noise" present in an image</a:t>
            </a:r>
          </a:p>
          <a:p>
            <a:pPr marL="548640" lvl="1" indent="-201168">
              <a:spcBef>
                <a:spcPts val="1200"/>
              </a:spcBef>
              <a:buFont typeface="Verdana"/>
              <a:defRPr sz="2000"/>
            </a:pPr>
            <a:r>
              <a:rPr sz="1800" dirty="0"/>
              <a:t>Smoothing - removing high frequency components to examine low frequency ones</a:t>
            </a:r>
          </a:p>
          <a:p>
            <a:pPr marL="548640" lvl="1" indent="-201168">
              <a:spcBef>
                <a:spcPts val="1200"/>
              </a:spcBef>
              <a:buFont typeface="Verdana"/>
              <a:defRPr sz="2000"/>
            </a:pPr>
            <a:endParaRPr sz="1800" dirty="0"/>
          </a:p>
          <a:p>
            <a:pPr>
              <a:spcBef>
                <a:spcPts val="1200"/>
              </a:spcBef>
              <a:defRPr b="1"/>
            </a:pPr>
            <a:r>
              <a:rPr sz="2000" dirty="0"/>
              <a:t>Side effect: </a:t>
            </a:r>
            <a:r>
              <a:rPr sz="2000" b="0" dirty="0"/>
              <a:t>blur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183882" cy="105156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In this lecture we shall find out about:</a:t>
            </a:r>
          </a:p>
        </p:txBody>
      </p:sp>
      <p:sp>
        <p:nvSpPr>
          <p:cNvPr id="5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67543" y="1844823"/>
            <a:ext cx="8183882" cy="45365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2000" dirty="0"/>
              <a:t>Common types of image corruption</a:t>
            </a:r>
          </a:p>
          <a:p>
            <a:pPr marL="548640" lvl="1" indent="-201168">
              <a:buFont typeface="Verdana"/>
              <a:defRPr sz="2000"/>
            </a:pPr>
            <a:r>
              <a:rPr sz="1800" dirty="0"/>
              <a:t>Noise</a:t>
            </a:r>
          </a:p>
          <a:p>
            <a:pPr marL="548640" lvl="1" indent="-201168">
              <a:buFont typeface="Verdana"/>
              <a:defRPr sz="2000"/>
            </a:pPr>
            <a:r>
              <a:rPr sz="1800" dirty="0"/>
              <a:t>Blur</a:t>
            </a:r>
          </a:p>
          <a:p>
            <a:pPr>
              <a:lnSpc>
                <a:spcPct val="150000"/>
              </a:lnSpc>
            </a:pPr>
            <a:r>
              <a:rPr sz="2000" dirty="0"/>
              <a:t>Image frequencies</a:t>
            </a:r>
          </a:p>
          <a:p>
            <a:pPr>
              <a:lnSpc>
                <a:spcPct val="150000"/>
              </a:lnSpc>
            </a:pPr>
            <a:r>
              <a:rPr sz="2000" dirty="0"/>
              <a:t>Tools and methods for noise removal</a:t>
            </a:r>
          </a:p>
          <a:p>
            <a:pPr marL="548640" lvl="1" indent="-201168">
              <a:lnSpc>
                <a:spcPct val="150000"/>
              </a:lnSpc>
              <a:buFont typeface="Verdana"/>
              <a:defRPr sz="2000"/>
            </a:pPr>
            <a:r>
              <a:rPr sz="1800" dirty="0"/>
              <a:t>Image profile</a:t>
            </a:r>
          </a:p>
          <a:p>
            <a:pPr marL="548640" lvl="1" indent="-201168">
              <a:lnSpc>
                <a:spcPct val="150000"/>
              </a:lnSpc>
              <a:buFont typeface="Verdana"/>
              <a:defRPr sz="2000"/>
            </a:pPr>
            <a:r>
              <a:rPr sz="1800" dirty="0"/>
              <a:t>Image filtering operations</a:t>
            </a:r>
          </a:p>
          <a:p>
            <a:pPr marL="548640" lvl="1" indent="-201168">
              <a:lnSpc>
                <a:spcPct val="150000"/>
              </a:lnSpc>
              <a:buFont typeface="Verdana"/>
              <a:defRPr sz="2000"/>
            </a:pPr>
            <a:r>
              <a:rPr sz="1800" dirty="0"/>
              <a:t>Convolution</a:t>
            </a:r>
          </a:p>
          <a:p>
            <a:pPr marL="548640" lvl="1" indent="-201168">
              <a:lnSpc>
                <a:spcPct val="150000"/>
              </a:lnSpc>
              <a:buFont typeface="Verdana"/>
              <a:defRPr sz="2000"/>
            </a:pPr>
            <a:r>
              <a:rPr sz="1800" dirty="0"/>
              <a:t>Low-pass (smoothing) filters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itle 3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183882" cy="1051562"/>
          </a:xfrm>
          <a:prstGeom prst="rect">
            <a:avLst/>
          </a:prstGeom>
        </p:spPr>
        <p:txBody>
          <a:bodyPr/>
          <a:lstStyle/>
          <a:p>
            <a:pPr>
              <a:defRPr sz="2900">
                <a:effectLst/>
              </a:defRPr>
            </a:pPr>
            <a:r>
              <a:t>Frequency filtering operations</a:t>
            </a:r>
            <a:br/>
            <a:r>
              <a:rPr>
                <a:solidFill>
                  <a:schemeClr val="accent3"/>
                </a:solidFill>
                <a:effectLst>
                  <a:outerShdw blurRad="50800" dist="22860" dir="5400000" rotWithShape="0">
                    <a:srgbClr val="000000">
                      <a:alpha val="55000"/>
                    </a:srgbClr>
                  </a:outerShdw>
                </a:effectLst>
              </a:rPr>
              <a:t>Low-pass filters in nature</a:t>
            </a:r>
          </a:p>
        </p:txBody>
      </p:sp>
      <p:pic>
        <p:nvPicPr>
          <p:cNvPr id="31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5566"/>
          <a:stretch>
            <a:fillRect/>
          </a:stretch>
        </p:blipFill>
        <p:spPr>
          <a:xfrm>
            <a:off x="899591" y="2438399"/>
            <a:ext cx="5184578" cy="3962678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TextBox 6"/>
          <p:cNvSpPr txBox="1"/>
          <p:nvPr/>
        </p:nvSpPr>
        <p:spPr>
          <a:xfrm>
            <a:off x="554754" y="2636911"/>
            <a:ext cx="1871599" cy="3962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/>
            </a:lvl1pPr>
          </a:lstStyle>
          <a:p>
            <a:r>
              <a:rPr dirty="0">
                <a:solidFill>
                  <a:schemeClr val="bg2">
                    <a:lumMod val="60000"/>
                    <a:lumOff val="40000"/>
                  </a:schemeClr>
                </a:solidFill>
              </a:rPr>
              <a:t>Ganglion cells</a:t>
            </a:r>
          </a:p>
        </p:txBody>
      </p:sp>
      <p:sp>
        <p:nvSpPr>
          <p:cNvPr id="312" name="TextBox 7"/>
          <p:cNvSpPr txBox="1"/>
          <p:nvPr/>
        </p:nvSpPr>
        <p:spPr>
          <a:xfrm>
            <a:off x="3252868" y="1941185"/>
            <a:ext cx="1635706" cy="3962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/>
            </a:lvl1pPr>
          </a:lstStyle>
          <a:p>
            <a:r>
              <a:rPr dirty="0">
                <a:solidFill>
                  <a:schemeClr val="bg2">
                    <a:lumMod val="60000"/>
                    <a:lumOff val="40000"/>
                  </a:schemeClr>
                </a:solidFill>
              </a:rPr>
              <a:t>Bipolar cells</a:t>
            </a:r>
          </a:p>
        </p:txBody>
      </p:sp>
      <p:sp>
        <p:nvSpPr>
          <p:cNvPr id="313" name="TextBox 9"/>
          <p:cNvSpPr txBox="1"/>
          <p:nvPr/>
        </p:nvSpPr>
        <p:spPr>
          <a:xfrm>
            <a:off x="1115616" y="1941185"/>
            <a:ext cx="2041139" cy="3962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/>
            </a:lvl1pPr>
          </a:lstStyle>
          <a:p>
            <a:r>
              <a:t>Horizontal cells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3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183882" cy="1051562"/>
          </a:xfrm>
          <a:prstGeom prst="rect">
            <a:avLst/>
          </a:prstGeom>
        </p:spPr>
        <p:txBody>
          <a:bodyPr/>
          <a:lstStyle/>
          <a:p>
            <a:pPr>
              <a:defRPr sz="2900">
                <a:effectLst/>
              </a:defRPr>
            </a:pPr>
            <a:r>
              <a:t>Frequency filtering operations</a:t>
            </a:r>
            <a:br/>
            <a:r>
              <a:rPr>
                <a:solidFill>
                  <a:schemeClr val="accent3"/>
                </a:solidFill>
                <a:effectLst>
                  <a:outerShdw blurRad="50800" dist="22860" dir="5400000" rotWithShape="0">
                    <a:srgbClr val="000000">
                      <a:alpha val="55000"/>
                    </a:srgbClr>
                  </a:outerShdw>
                </a:effectLst>
              </a:rPr>
              <a:t>Low-pass filters in nature</a:t>
            </a:r>
          </a:p>
        </p:txBody>
      </p:sp>
      <p:sp>
        <p:nvSpPr>
          <p:cNvPr id="316" name="TextBox 8"/>
          <p:cNvSpPr txBox="1"/>
          <p:nvPr/>
        </p:nvSpPr>
        <p:spPr>
          <a:xfrm>
            <a:off x="935594" y="1797519"/>
            <a:ext cx="2428539" cy="4597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6470CA"/>
                </a:solidFill>
              </a:defRPr>
            </a:lvl1pPr>
          </a:lstStyle>
          <a:p>
            <a:r>
              <a:t>Horizontal cells</a:t>
            </a:r>
          </a:p>
        </p:txBody>
      </p:sp>
      <p:sp>
        <p:nvSpPr>
          <p:cNvPr id="317" name="Rectangle 1"/>
          <p:cNvSpPr txBox="1"/>
          <p:nvPr/>
        </p:nvSpPr>
        <p:spPr>
          <a:xfrm>
            <a:off x="3707903" y="1797519"/>
            <a:ext cx="457200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t>Integrate and regulate the input from multiple photoreceptor cells</a:t>
            </a:r>
          </a:p>
        </p:txBody>
      </p:sp>
      <p:pic>
        <p:nvPicPr>
          <p:cNvPr id="3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2676" y="5373215"/>
            <a:ext cx="2577436" cy="12241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29216" y="2985974"/>
            <a:ext cx="2877018" cy="2090590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TextBox 10"/>
          <p:cNvSpPr txBox="1"/>
          <p:nvPr/>
        </p:nvSpPr>
        <p:spPr>
          <a:xfrm>
            <a:off x="5591238" y="2996951"/>
            <a:ext cx="2048469" cy="370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Retinal receptors</a:t>
            </a:r>
          </a:p>
        </p:txBody>
      </p:sp>
      <p:sp>
        <p:nvSpPr>
          <p:cNvPr id="321" name="TextBox 11"/>
          <p:cNvSpPr txBox="1"/>
          <p:nvPr/>
        </p:nvSpPr>
        <p:spPr>
          <a:xfrm>
            <a:off x="5004048" y="4293096"/>
            <a:ext cx="1728339" cy="370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Horizontal cell</a:t>
            </a:r>
          </a:p>
        </p:txBody>
      </p:sp>
      <p:sp>
        <p:nvSpPr>
          <p:cNvPr id="322" name="TextBox 12"/>
          <p:cNvSpPr txBox="1"/>
          <p:nvPr/>
        </p:nvSpPr>
        <p:spPr>
          <a:xfrm>
            <a:off x="5796136" y="3356991"/>
            <a:ext cx="101418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Weights</a:t>
            </a:r>
          </a:p>
        </p:txBody>
      </p:sp>
      <p:sp>
        <p:nvSpPr>
          <p:cNvPr id="323" name="TextBox 13"/>
          <p:cNvSpPr txBox="1"/>
          <p:nvPr/>
        </p:nvSpPr>
        <p:spPr>
          <a:xfrm>
            <a:off x="5652120" y="5589239"/>
            <a:ext cx="321109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t>Effect: weighted averaging of inputs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itle 1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183882" cy="1051562"/>
          </a:xfrm>
          <a:prstGeom prst="rect">
            <a:avLst/>
          </a:prstGeom>
        </p:spPr>
        <p:txBody>
          <a:bodyPr/>
          <a:lstStyle/>
          <a:p>
            <a:r>
              <a:t>In this lecture we have covered:</a:t>
            </a:r>
          </a:p>
        </p:txBody>
      </p:sp>
      <p:sp>
        <p:nvSpPr>
          <p:cNvPr id="32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67543" y="1844823"/>
            <a:ext cx="8183882" cy="45365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2000" dirty="0"/>
              <a:t>Common types of image corruption</a:t>
            </a:r>
          </a:p>
          <a:p>
            <a:pPr marL="548640" lvl="1" indent="-201168">
              <a:buFont typeface="Verdana"/>
              <a:defRPr sz="2000"/>
            </a:pPr>
            <a:r>
              <a:rPr sz="1800" dirty="0"/>
              <a:t>Noise</a:t>
            </a:r>
          </a:p>
          <a:p>
            <a:pPr marL="548640" lvl="1" indent="-201168">
              <a:buFont typeface="Verdana"/>
              <a:defRPr sz="2000"/>
            </a:pPr>
            <a:r>
              <a:rPr sz="1800" dirty="0"/>
              <a:t>Blur</a:t>
            </a:r>
          </a:p>
          <a:p>
            <a:pPr>
              <a:lnSpc>
                <a:spcPct val="150000"/>
              </a:lnSpc>
            </a:pPr>
            <a:r>
              <a:rPr sz="2000" dirty="0"/>
              <a:t>Image frequencies</a:t>
            </a:r>
          </a:p>
          <a:p>
            <a:pPr>
              <a:lnSpc>
                <a:spcPct val="150000"/>
              </a:lnSpc>
            </a:pPr>
            <a:r>
              <a:rPr sz="2000" dirty="0"/>
              <a:t>Tools and methods for noise removal</a:t>
            </a:r>
          </a:p>
          <a:p>
            <a:pPr marL="548640" lvl="1" indent="-201168">
              <a:lnSpc>
                <a:spcPct val="150000"/>
              </a:lnSpc>
              <a:buFont typeface="Verdana"/>
              <a:defRPr sz="2000"/>
            </a:pPr>
            <a:r>
              <a:rPr sz="1800" dirty="0"/>
              <a:t>Image profile</a:t>
            </a:r>
          </a:p>
          <a:p>
            <a:pPr marL="548640" lvl="1" indent="-201168">
              <a:lnSpc>
                <a:spcPct val="150000"/>
              </a:lnSpc>
              <a:buFont typeface="Verdana"/>
              <a:defRPr sz="2000"/>
            </a:pPr>
            <a:r>
              <a:rPr sz="1800" dirty="0"/>
              <a:t>Image filtering operations</a:t>
            </a:r>
          </a:p>
          <a:p>
            <a:pPr marL="548640" lvl="1" indent="-201168">
              <a:lnSpc>
                <a:spcPct val="150000"/>
              </a:lnSpc>
              <a:buFont typeface="Verdana"/>
              <a:defRPr sz="2000"/>
            </a:pPr>
            <a:r>
              <a:rPr sz="1800" dirty="0"/>
              <a:t>Convolution</a:t>
            </a:r>
          </a:p>
          <a:p>
            <a:pPr marL="548640" lvl="1" indent="-201168">
              <a:lnSpc>
                <a:spcPct val="150000"/>
              </a:lnSpc>
              <a:buFont typeface="Verdana"/>
              <a:defRPr sz="2000"/>
            </a:pPr>
            <a:r>
              <a:rPr sz="1800" dirty="0"/>
              <a:t>Low-pass (smoothing) filters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1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183882" cy="1051562"/>
          </a:xfrm>
          <a:prstGeom prst="rect">
            <a:avLst/>
          </a:prstGeom>
        </p:spPr>
        <p:txBody>
          <a:bodyPr/>
          <a:lstStyle/>
          <a:p>
            <a:r>
              <a:t>Next lecture:</a:t>
            </a:r>
          </a:p>
        </p:txBody>
      </p:sp>
      <p:sp>
        <p:nvSpPr>
          <p:cNvPr id="32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67543" y="1844823"/>
            <a:ext cx="8183882" cy="45365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2000" dirty="0"/>
              <a:t>Causes of image blur</a:t>
            </a:r>
          </a:p>
          <a:p>
            <a:endParaRPr lang="en-GB" sz="2000" dirty="0"/>
          </a:p>
          <a:p>
            <a:r>
              <a:rPr lang="en-GB" sz="2000" dirty="0"/>
              <a:t>Combining frequencies for image sharpening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Digital filtering for image sharpening</a:t>
            </a:r>
          </a:p>
          <a:p>
            <a:pPr lvl="1"/>
            <a:r>
              <a:rPr lang="en-GB" sz="1800" dirty="0"/>
              <a:t>Sharpening filters</a:t>
            </a:r>
          </a:p>
          <a:p>
            <a:pPr lvl="1"/>
            <a:r>
              <a:rPr lang="en-GB" sz="1800" dirty="0"/>
              <a:t>High-pass filters</a:t>
            </a:r>
          </a:p>
          <a:p>
            <a:pPr lvl="1"/>
            <a:endParaRPr lang="en-GB" sz="1800" dirty="0"/>
          </a:p>
          <a:p>
            <a:r>
              <a:rPr lang="en-GB" sz="2000"/>
              <a:t>How human visual system sharpens images</a:t>
            </a:r>
            <a:endParaRPr lang="en-GB" sz="2000" dirty="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itle 1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183882" cy="105156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Further reading and experimentation</a:t>
            </a:r>
          </a:p>
        </p:txBody>
      </p:sp>
      <p:sp>
        <p:nvSpPr>
          <p:cNvPr id="33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67543" y="1484783"/>
            <a:ext cx="8183882" cy="4896546"/>
          </a:xfrm>
          <a:prstGeom prst="rect">
            <a:avLst/>
          </a:prstGeom>
        </p:spPr>
        <p:txBody>
          <a:bodyPr/>
          <a:lstStyle/>
          <a:p>
            <a:pPr>
              <a:defRPr sz="1600" b="1"/>
            </a:pPr>
            <a:r>
              <a:rPr dirty="0"/>
              <a:t>Book chapters</a:t>
            </a:r>
            <a:r>
              <a:rPr b="0" dirty="0"/>
              <a:t>:</a:t>
            </a:r>
            <a:endParaRPr sz="2200" dirty="0"/>
          </a:p>
          <a:p>
            <a:pPr>
              <a:defRPr sz="1600"/>
            </a:pPr>
            <a:r>
              <a:rPr dirty="0" err="1"/>
              <a:t>Sonka</a:t>
            </a:r>
            <a:r>
              <a:rPr dirty="0"/>
              <a:t>, M. </a:t>
            </a:r>
            <a:r>
              <a:rPr dirty="0" err="1"/>
              <a:t>Hlavac</a:t>
            </a:r>
            <a:r>
              <a:rPr dirty="0"/>
              <a:t>, V. Boyle, R. Image Processing, Analysis and Machine Vision, Chapman &amp; Hall Computing  (various editions), 4.3.1.</a:t>
            </a:r>
            <a:endParaRPr sz="2200" dirty="0"/>
          </a:p>
          <a:p>
            <a:pPr>
              <a:defRPr sz="1600"/>
            </a:pPr>
            <a:r>
              <a:rPr dirty="0"/>
              <a:t>Gonzalez, R.C. &amp; Woods, R.E. Digital Image Processing, Addison-Wesley  (various editions), 4.2.4, 4.3.2.</a:t>
            </a:r>
            <a:endParaRPr sz="2200" dirty="0"/>
          </a:p>
          <a:p>
            <a:pPr>
              <a:defRPr sz="1600"/>
            </a:pPr>
            <a:r>
              <a:rPr dirty="0" err="1"/>
              <a:t>Umbaugh</a:t>
            </a:r>
            <a:r>
              <a:rPr dirty="0"/>
              <a:t>, S.E. Computer vision and image processing : a practical approach using </a:t>
            </a:r>
            <a:r>
              <a:rPr dirty="0" err="1"/>
              <a:t>CVIPtools</a:t>
            </a:r>
            <a:r>
              <a:rPr dirty="0"/>
              <a:t> , Prentice Hall International (various editions), 3.2, 4.1, 4.2, 4.4.</a:t>
            </a:r>
            <a:endParaRPr sz="2200" dirty="0"/>
          </a:p>
          <a:p>
            <a:pPr>
              <a:defRPr sz="1800"/>
            </a:pPr>
            <a:endParaRPr sz="2200" dirty="0"/>
          </a:p>
          <a:p>
            <a:pPr>
              <a:defRPr sz="1600" b="1"/>
            </a:pPr>
            <a:r>
              <a:rPr dirty="0"/>
              <a:t>Image noise</a:t>
            </a:r>
            <a:r>
              <a:rPr b="0" dirty="0"/>
              <a:t>: https://</a:t>
            </a:r>
            <a:r>
              <a:rPr b="0" dirty="0" err="1"/>
              <a:t>photographylife.com</a:t>
            </a:r>
            <a:r>
              <a:rPr b="0" dirty="0"/>
              <a:t>/photo-noise-reduction-tutorial</a:t>
            </a:r>
            <a:endParaRPr sz="2200" dirty="0"/>
          </a:p>
          <a:p>
            <a:pPr>
              <a:defRPr sz="1800"/>
            </a:pPr>
            <a:endParaRPr sz="2200" dirty="0"/>
          </a:p>
          <a:p>
            <a:pPr>
              <a:defRPr sz="1600" i="1"/>
            </a:pPr>
            <a:r>
              <a:rPr dirty="0"/>
              <a:t>HIPR2 resources</a:t>
            </a:r>
            <a:endParaRPr sz="2200" dirty="0"/>
          </a:p>
          <a:p>
            <a:pPr>
              <a:defRPr sz="1600" b="1"/>
            </a:pPr>
            <a:r>
              <a:rPr dirty="0"/>
              <a:t>Mean (average) filter</a:t>
            </a:r>
            <a:r>
              <a:rPr b="0" dirty="0"/>
              <a:t>: http://</a:t>
            </a:r>
            <a:r>
              <a:rPr b="0" dirty="0" err="1"/>
              <a:t>homepages.inf.ed.ac.uk</a:t>
            </a:r>
            <a:r>
              <a:rPr b="0" dirty="0"/>
              <a:t>/</a:t>
            </a:r>
            <a:r>
              <a:rPr b="0" dirty="0" err="1"/>
              <a:t>rbf</a:t>
            </a:r>
            <a:r>
              <a:rPr b="0" dirty="0"/>
              <a:t>/HIPR2/</a:t>
            </a:r>
            <a:r>
              <a:rPr b="0" dirty="0" err="1"/>
              <a:t>mean.htm</a:t>
            </a:r>
            <a:endParaRPr sz="2200" dirty="0"/>
          </a:p>
          <a:p>
            <a:pPr>
              <a:defRPr sz="1600" b="1"/>
            </a:pPr>
            <a:r>
              <a:rPr dirty="0"/>
              <a:t>Gaussian smoothing </a:t>
            </a:r>
            <a:r>
              <a:rPr b="0" dirty="0"/>
              <a:t>http://</a:t>
            </a:r>
            <a:r>
              <a:rPr b="0" dirty="0" err="1"/>
              <a:t>homepages.inf.ed.ac.uk</a:t>
            </a:r>
            <a:r>
              <a:rPr b="0" dirty="0"/>
              <a:t>/</a:t>
            </a:r>
            <a:r>
              <a:rPr b="0" dirty="0" err="1"/>
              <a:t>rbf</a:t>
            </a:r>
            <a:r>
              <a:rPr b="0" dirty="0"/>
              <a:t>/HIPR2/</a:t>
            </a:r>
            <a:r>
              <a:rPr b="0" dirty="0" err="1"/>
              <a:t>gsmooth.htm</a:t>
            </a:r>
            <a:endParaRPr b="0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183882" cy="1051562"/>
          </a:xfrm>
          <a:prstGeom prst="rect">
            <a:avLst/>
          </a:prstGeom>
        </p:spPr>
        <p:txBody>
          <a:bodyPr/>
          <a:lstStyle/>
          <a:p>
            <a:r>
              <a:t>Image corruption</a:t>
            </a:r>
            <a:br/>
            <a:r>
              <a:rPr sz="2700">
                <a:solidFill>
                  <a:schemeClr val="accent3"/>
                </a:solidFill>
              </a:rPr>
              <a:t>Causes</a:t>
            </a:r>
          </a:p>
        </p:txBody>
      </p:sp>
      <p:sp>
        <p:nvSpPr>
          <p:cNvPr id="61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67543" y="1628799"/>
            <a:ext cx="6582545" cy="11521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</a:lvl1pPr>
          </a:lstStyle>
          <a:p>
            <a:r>
              <a:rPr sz="2000" dirty="0"/>
              <a:t>An input digital image is never perfect, but is always “noisy” and distorted to some extent.</a:t>
            </a:r>
          </a:p>
        </p:txBody>
      </p:sp>
      <p:pic>
        <p:nvPicPr>
          <p:cNvPr id="6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3911" y="2779984"/>
            <a:ext cx="4956176" cy="3889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1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183882" cy="1051562"/>
          </a:xfrm>
          <a:prstGeom prst="rect">
            <a:avLst/>
          </a:prstGeom>
        </p:spPr>
        <p:txBody>
          <a:bodyPr/>
          <a:lstStyle/>
          <a:p>
            <a:r>
              <a:t>Image corruption</a:t>
            </a:r>
            <a:br/>
            <a:r>
              <a:rPr sz="2700">
                <a:solidFill>
                  <a:schemeClr val="accent3"/>
                </a:solidFill>
              </a:rPr>
              <a:t>Causes</a:t>
            </a:r>
          </a:p>
        </p:txBody>
      </p:sp>
      <p:sp>
        <p:nvSpPr>
          <p:cNvPr id="6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67544" y="1556791"/>
            <a:ext cx="6552728" cy="45365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2000" dirty="0"/>
              <a:t>An input digital image is never perfect, but is always “noisy” and distorted to some extent by:</a:t>
            </a:r>
          </a:p>
          <a:p>
            <a:endParaRPr sz="2000" dirty="0"/>
          </a:p>
          <a:p>
            <a:pPr marL="548640" lvl="1" indent="-201168">
              <a:lnSpc>
                <a:spcPct val="150000"/>
              </a:lnSpc>
              <a:buFont typeface="Verdana"/>
              <a:defRPr sz="2000"/>
            </a:pPr>
            <a:r>
              <a:rPr sz="2000" dirty="0"/>
              <a:t>Non-</a:t>
            </a:r>
            <a:r>
              <a:rPr sz="2000" dirty="0" err="1"/>
              <a:t>linearities</a:t>
            </a:r>
            <a:r>
              <a:rPr sz="2000" dirty="0"/>
              <a:t> of electronic components of sensors</a:t>
            </a:r>
          </a:p>
          <a:p>
            <a:pPr marL="548640" lvl="1" indent="-201168">
              <a:lnSpc>
                <a:spcPct val="150000"/>
              </a:lnSpc>
              <a:buFont typeface="Verdana"/>
              <a:defRPr sz="2000"/>
            </a:pPr>
            <a:r>
              <a:rPr sz="2000" dirty="0"/>
              <a:t>Sampling and </a:t>
            </a:r>
            <a:r>
              <a:rPr sz="2000" dirty="0" err="1"/>
              <a:t>quantisation</a:t>
            </a:r>
            <a:r>
              <a:rPr sz="2000" dirty="0"/>
              <a:t> errors</a:t>
            </a:r>
          </a:p>
          <a:p>
            <a:pPr marL="548640" lvl="1" indent="-201168">
              <a:lnSpc>
                <a:spcPct val="150000"/>
              </a:lnSpc>
              <a:buFont typeface="Verdana"/>
              <a:defRPr sz="2000"/>
            </a:pPr>
            <a:r>
              <a:rPr sz="2000" dirty="0"/>
              <a:t>Suboptimal imaging conditions</a:t>
            </a:r>
          </a:p>
          <a:p>
            <a:pPr marL="548640" lvl="1" indent="-201168">
              <a:lnSpc>
                <a:spcPct val="150000"/>
              </a:lnSpc>
              <a:buFont typeface="Verdana"/>
              <a:defRPr sz="2000"/>
            </a:pPr>
            <a:r>
              <a:rPr sz="2000" dirty="0"/>
              <a:t>Data transmission artefacts</a:t>
            </a:r>
          </a:p>
        </p:txBody>
      </p:sp>
      <p:grpSp>
        <p:nvGrpSpPr>
          <p:cNvPr id="93" name="Group 21"/>
          <p:cNvGrpSpPr/>
          <p:nvPr/>
        </p:nvGrpSpPr>
        <p:grpSpPr>
          <a:xfrm>
            <a:off x="7020272" y="2996951"/>
            <a:ext cx="1800200" cy="3236730"/>
            <a:chOff x="48304" y="0"/>
            <a:chExt cx="1800199" cy="3236729"/>
          </a:xfrm>
        </p:grpSpPr>
        <p:grpSp>
          <p:nvGrpSpPr>
            <p:cNvPr id="68" name="Parallelogram 3"/>
            <p:cNvGrpSpPr/>
            <p:nvPr/>
          </p:nvGrpSpPr>
          <p:grpSpPr>
            <a:xfrm>
              <a:off x="172708" y="324377"/>
              <a:ext cx="1675796" cy="534565"/>
              <a:chOff x="0" y="0"/>
              <a:chExt cx="1675794" cy="534563"/>
            </a:xfrm>
          </p:grpSpPr>
          <p:sp>
            <p:nvSpPr>
              <p:cNvPr id="66" name="Shape"/>
              <p:cNvSpPr/>
              <p:nvPr/>
            </p:nvSpPr>
            <p:spPr>
              <a:xfrm>
                <a:off x="0" y="0"/>
                <a:ext cx="1675796" cy="534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4983" y="0"/>
                    </a:lnTo>
                    <a:lnTo>
                      <a:pt x="21600" y="0"/>
                    </a:lnTo>
                    <a:lnTo>
                      <a:pt x="16617" y="21600"/>
                    </a:lnTo>
                    <a:close/>
                  </a:path>
                </a:pathLst>
              </a:custGeom>
              <a:solidFill>
                <a:srgbClr val="00B0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" name="Sensor"/>
              <p:cNvSpPr txBox="1"/>
              <p:nvPr/>
            </p:nvSpPr>
            <p:spPr>
              <a:xfrm>
                <a:off x="300722" y="113611"/>
                <a:ext cx="1074351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404040"/>
                    </a:solidFill>
                  </a:defRPr>
                </a:lvl1pPr>
              </a:lstStyle>
              <a:p>
                <a:r>
                  <a:t>Sensor</a:t>
                </a:r>
              </a:p>
            </p:txBody>
          </p:sp>
        </p:grpSp>
        <p:grpSp>
          <p:nvGrpSpPr>
            <p:cNvPr id="72" name="Can 4"/>
            <p:cNvGrpSpPr/>
            <p:nvPr/>
          </p:nvGrpSpPr>
          <p:grpSpPr>
            <a:xfrm>
              <a:off x="267661" y="1205382"/>
              <a:ext cx="1326674" cy="532245"/>
              <a:chOff x="0" y="0"/>
              <a:chExt cx="1326672" cy="532243"/>
            </a:xfrm>
          </p:grpSpPr>
          <p:sp>
            <p:nvSpPr>
              <p:cNvPr id="69" name="Shape"/>
              <p:cNvSpPr/>
              <p:nvPr/>
            </p:nvSpPr>
            <p:spPr>
              <a:xfrm>
                <a:off x="0" y="0"/>
                <a:ext cx="1326674" cy="4811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700"/>
                    </a:moveTo>
                    <a:cubicBezTo>
                      <a:pt x="0" y="1209"/>
                      <a:pt x="4835" y="0"/>
                      <a:pt x="10800" y="0"/>
                    </a:cubicBezTo>
                    <a:cubicBezTo>
                      <a:pt x="16765" y="0"/>
                      <a:pt x="21600" y="1209"/>
                      <a:pt x="21600" y="2700"/>
                    </a:cubicBezTo>
                    <a:lnTo>
                      <a:pt x="21600" y="18900"/>
                    </a:lnTo>
                    <a:cubicBezTo>
                      <a:pt x="21600" y="20391"/>
                      <a:pt x="16765" y="21600"/>
                      <a:pt x="10800" y="21600"/>
                    </a:cubicBezTo>
                    <a:cubicBezTo>
                      <a:pt x="4835" y="21600"/>
                      <a:pt x="0" y="20391"/>
                      <a:pt x="0" y="189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3DBA20"/>
                  </a:gs>
                  <a:gs pos="56000">
                    <a:srgbClr val="ABD958"/>
                  </a:gs>
                  <a:gs pos="100000">
                    <a:srgbClr val="92D050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" name="Oval"/>
              <p:cNvSpPr/>
              <p:nvPr/>
            </p:nvSpPr>
            <p:spPr>
              <a:xfrm>
                <a:off x="0" y="0"/>
                <a:ext cx="1326674" cy="120279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1" name="Potential…"/>
              <p:cNvSpPr txBox="1"/>
              <p:nvPr/>
            </p:nvSpPr>
            <p:spPr>
              <a:xfrm>
                <a:off x="0" y="9003"/>
                <a:ext cx="1326673" cy="523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400">
                    <a:solidFill>
                      <a:srgbClr val="404040"/>
                    </a:solidFill>
                  </a:defRPr>
                </a:pPr>
                <a:r>
                  <a:t>Potential</a:t>
                </a:r>
                <a:endParaRPr>
                  <a:solidFill>
                    <a:srgbClr val="FFFFFF"/>
                  </a:solidFill>
                </a:endParaRPr>
              </a:p>
              <a:p>
                <a:pPr algn="ctr">
                  <a:defRPr sz="1400">
                    <a:solidFill>
                      <a:srgbClr val="404040"/>
                    </a:solidFill>
                  </a:defRPr>
                </a:pPr>
                <a:r>
                  <a:t>well</a:t>
                </a:r>
              </a:p>
            </p:txBody>
          </p:sp>
        </p:grpSp>
        <p:grpSp>
          <p:nvGrpSpPr>
            <p:cNvPr id="75" name="Parallelogram 5"/>
            <p:cNvGrpSpPr/>
            <p:nvPr/>
          </p:nvGrpSpPr>
          <p:grpSpPr>
            <a:xfrm>
              <a:off x="48304" y="1709806"/>
              <a:ext cx="1675796" cy="534565"/>
              <a:chOff x="0" y="0"/>
              <a:chExt cx="1675794" cy="534563"/>
            </a:xfrm>
          </p:grpSpPr>
          <p:sp>
            <p:nvSpPr>
              <p:cNvPr id="73" name="Shape"/>
              <p:cNvSpPr/>
              <p:nvPr/>
            </p:nvSpPr>
            <p:spPr>
              <a:xfrm>
                <a:off x="0" y="0"/>
                <a:ext cx="1675796" cy="534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4983" y="0"/>
                    </a:lnTo>
                    <a:lnTo>
                      <a:pt x="21600" y="0"/>
                    </a:lnTo>
                    <a:lnTo>
                      <a:pt x="16617" y="21600"/>
                    </a:lnTo>
                    <a:close/>
                  </a:path>
                </a:pathLst>
              </a:custGeom>
              <a:solidFill>
                <a:srgbClr val="A6A6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" name="Amplifier"/>
              <p:cNvSpPr txBox="1"/>
              <p:nvPr/>
            </p:nvSpPr>
            <p:spPr>
              <a:xfrm>
                <a:off x="300722" y="113611"/>
                <a:ext cx="1074351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404040"/>
                    </a:solidFill>
                  </a:defRPr>
                </a:lvl1pPr>
              </a:lstStyle>
              <a:p>
                <a:r>
                  <a:t>Amplifier</a:t>
                </a:r>
              </a:p>
            </p:txBody>
          </p:sp>
        </p:grpSp>
        <p:grpSp>
          <p:nvGrpSpPr>
            <p:cNvPr id="78" name="Isosceles Triangle 6"/>
            <p:cNvGrpSpPr/>
            <p:nvPr/>
          </p:nvGrpSpPr>
          <p:grpSpPr>
            <a:xfrm>
              <a:off x="372399" y="2517699"/>
              <a:ext cx="1117198" cy="719031"/>
              <a:chOff x="372399" y="55617"/>
              <a:chExt cx="1117197" cy="719029"/>
            </a:xfrm>
          </p:grpSpPr>
          <p:sp>
            <p:nvSpPr>
              <p:cNvPr id="76" name="Triangle"/>
              <p:cNvSpPr/>
              <p:nvPr/>
            </p:nvSpPr>
            <p:spPr>
              <a:xfrm rot="5400000">
                <a:off x="571482" y="-143467"/>
                <a:ext cx="719031" cy="1117198"/>
              </a:xfrm>
              <a:prstGeom prst="triangle">
                <a:avLst/>
              </a:pr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7" name="ADC"/>
              <p:cNvSpPr txBox="1"/>
              <p:nvPr/>
            </p:nvSpPr>
            <p:spPr>
              <a:xfrm>
                <a:off x="372399" y="248762"/>
                <a:ext cx="558599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solidFill>
                      <a:srgbClr val="404040"/>
                    </a:solidFill>
                  </a:defRPr>
                </a:lvl1pPr>
              </a:lstStyle>
              <a:p>
                <a:r>
                  <a:t>ADC</a:t>
                </a:r>
              </a:p>
            </p:txBody>
          </p:sp>
        </p:grpSp>
        <p:sp>
          <p:nvSpPr>
            <p:cNvPr id="79" name="Lightning Bolt 7"/>
            <p:cNvSpPr/>
            <p:nvPr/>
          </p:nvSpPr>
          <p:spPr>
            <a:xfrm rot="1233022">
              <a:off x="721446" y="1715246"/>
              <a:ext cx="340154" cy="199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72" y="0"/>
                  </a:moveTo>
                  <a:lnTo>
                    <a:pt x="12860" y="6080"/>
                  </a:lnTo>
                  <a:lnTo>
                    <a:pt x="11050" y="6797"/>
                  </a:lnTo>
                  <a:lnTo>
                    <a:pt x="16577" y="12007"/>
                  </a:lnTo>
                  <a:lnTo>
                    <a:pt x="14767" y="12877"/>
                  </a:lnTo>
                  <a:lnTo>
                    <a:pt x="21600" y="21600"/>
                  </a:lnTo>
                  <a:lnTo>
                    <a:pt x="10012" y="14915"/>
                  </a:lnTo>
                  <a:lnTo>
                    <a:pt x="12222" y="13987"/>
                  </a:lnTo>
                  <a:lnTo>
                    <a:pt x="5022" y="9705"/>
                  </a:lnTo>
                  <a:lnTo>
                    <a:pt x="7602" y="8382"/>
                  </a:lnTo>
                  <a:lnTo>
                    <a:pt x="0" y="3890"/>
                  </a:lnTo>
                  <a:close/>
                </a:path>
              </a:pathLst>
            </a:cu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" name="Oval 8"/>
            <p:cNvSpPr/>
            <p:nvPr/>
          </p:nvSpPr>
          <p:spPr>
            <a:xfrm>
              <a:off x="686610" y="880339"/>
              <a:ext cx="122181" cy="93539"/>
            </a:xfrm>
            <a:prstGeom prst="ellipse">
              <a:avLst/>
            </a:prstGeom>
            <a:gradFill flip="none" rotWithShape="1">
              <a:gsLst>
                <a:gs pos="0">
                  <a:srgbClr val="ABD958"/>
                </a:gs>
                <a:gs pos="67000">
                  <a:srgbClr val="3DBA20"/>
                </a:gs>
                <a:gs pos="100000">
                  <a:srgbClr val="92D050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" name="Oval 9"/>
            <p:cNvSpPr/>
            <p:nvPr/>
          </p:nvSpPr>
          <p:spPr>
            <a:xfrm>
              <a:off x="1053990" y="904456"/>
              <a:ext cx="122181" cy="93539"/>
            </a:xfrm>
            <a:prstGeom prst="ellipse">
              <a:avLst/>
            </a:prstGeom>
            <a:gradFill flip="none" rotWithShape="1">
              <a:gsLst>
                <a:gs pos="0">
                  <a:srgbClr val="ABD958"/>
                </a:gs>
                <a:gs pos="67000">
                  <a:srgbClr val="3DBA20"/>
                </a:gs>
                <a:gs pos="100000">
                  <a:srgbClr val="92D050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" name="Oval 10"/>
            <p:cNvSpPr/>
            <p:nvPr/>
          </p:nvSpPr>
          <p:spPr>
            <a:xfrm>
              <a:off x="1176252" y="1003627"/>
              <a:ext cx="122181" cy="93539"/>
            </a:xfrm>
            <a:prstGeom prst="ellipse">
              <a:avLst/>
            </a:prstGeom>
            <a:gradFill flip="none" rotWithShape="1">
              <a:gsLst>
                <a:gs pos="0">
                  <a:srgbClr val="ABD958"/>
                </a:gs>
                <a:gs pos="67000">
                  <a:srgbClr val="3DBA20"/>
                </a:gs>
                <a:gs pos="100000">
                  <a:srgbClr val="92D050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" name="Oval 11"/>
            <p:cNvSpPr/>
            <p:nvPr/>
          </p:nvSpPr>
          <p:spPr>
            <a:xfrm>
              <a:off x="826575" y="1097166"/>
              <a:ext cx="122181" cy="93539"/>
            </a:xfrm>
            <a:prstGeom prst="ellipse">
              <a:avLst/>
            </a:prstGeom>
            <a:gradFill flip="none" rotWithShape="1">
              <a:gsLst>
                <a:gs pos="0">
                  <a:srgbClr val="ABD958"/>
                </a:gs>
                <a:gs pos="67000">
                  <a:srgbClr val="3DBA20"/>
                </a:gs>
                <a:gs pos="100000">
                  <a:srgbClr val="92D050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" name="Lightning Bolt 12"/>
            <p:cNvSpPr/>
            <p:nvPr/>
          </p:nvSpPr>
          <p:spPr>
            <a:xfrm rot="1233022">
              <a:off x="651621" y="2303267"/>
              <a:ext cx="340154" cy="199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72" y="0"/>
                  </a:moveTo>
                  <a:lnTo>
                    <a:pt x="12860" y="6080"/>
                  </a:lnTo>
                  <a:lnTo>
                    <a:pt x="11050" y="6797"/>
                  </a:lnTo>
                  <a:lnTo>
                    <a:pt x="16577" y="12007"/>
                  </a:lnTo>
                  <a:lnTo>
                    <a:pt x="14767" y="12877"/>
                  </a:lnTo>
                  <a:lnTo>
                    <a:pt x="21600" y="21600"/>
                  </a:lnTo>
                  <a:lnTo>
                    <a:pt x="10012" y="14915"/>
                  </a:lnTo>
                  <a:lnTo>
                    <a:pt x="12222" y="13987"/>
                  </a:lnTo>
                  <a:lnTo>
                    <a:pt x="5022" y="9705"/>
                  </a:lnTo>
                  <a:lnTo>
                    <a:pt x="7602" y="8382"/>
                  </a:lnTo>
                  <a:lnTo>
                    <a:pt x="0" y="3890"/>
                  </a:lnTo>
                  <a:close/>
                </a:path>
              </a:pathLst>
            </a:cu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" name="Oval 13"/>
            <p:cNvSpPr/>
            <p:nvPr/>
          </p:nvSpPr>
          <p:spPr>
            <a:xfrm>
              <a:off x="407311" y="29339"/>
              <a:ext cx="122181" cy="93539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67000">
                  <a:srgbClr val="FFC000"/>
                </a:gs>
                <a:gs pos="100000">
                  <a:srgbClr val="92D050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" name="Oval 14"/>
            <p:cNvSpPr/>
            <p:nvPr/>
          </p:nvSpPr>
          <p:spPr>
            <a:xfrm>
              <a:off x="826260" y="0"/>
              <a:ext cx="122181" cy="93539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67000">
                  <a:srgbClr val="FFC000"/>
                </a:gs>
                <a:gs pos="100000">
                  <a:srgbClr val="92D050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" name="Oval 15"/>
            <p:cNvSpPr/>
            <p:nvPr/>
          </p:nvSpPr>
          <p:spPr>
            <a:xfrm>
              <a:off x="1053204" y="99171"/>
              <a:ext cx="122181" cy="93539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67000">
                  <a:srgbClr val="FFC000"/>
                </a:gs>
                <a:gs pos="100000">
                  <a:srgbClr val="92D050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" name="Oval 16"/>
            <p:cNvSpPr/>
            <p:nvPr/>
          </p:nvSpPr>
          <p:spPr>
            <a:xfrm>
              <a:off x="703527" y="192710"/>
              <a:ext cx="122181" cy="93539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67000">
                  <a:srgbClr val="FFC000"/>
                </a:gs>
                <a:gs pos="100000">
                  <a:srgbClr val="92D050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" name="Straight Arrow Connector 17"/>
            <p:cNvSpPr/>
            <p:nvPr/>
          </p:nvSpPr>
          <p:spPr>
            <a:xfrm>
              <a:off x="756435" y="296622"/>
              <a:ext cx="61958" cy="197845"/>
            </a:xfrm>
            <a:prstGeom prst="line">
              <a:avLst/>
            </a:prstGeom>
            <a:noFill/>
            <a:ln w="9525" cap="flat">
              <a:solidFill>
                <a:srgbClr val="FFC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0" name="Straight Arrow Connector 18"/>
            <p:cNvSpPr/>
            <p:nvPr/>
          </p:nvSpPr>
          <p:spPr>
            <a:xfrm>
              <a:off x="1113426" y="189709"/>
              <a:ext cx="61958" cy="197845"/>
            </a:xfrm>
            <a:prstGeom prst="line">
              <a:avLst/>
            </a:prstGeom>
            <a:noFill/>
            <a:ln w="9525" cap="flat">
              <a:solidFill>
                <a:srgbClr val="FFC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1" name="Straight Arrow Connector 19"/>
            <p:cNvSpPr/>
            <p:nvPr/>
          </p:nvSpPr>
          <p:spPr>
            <a:xfrm>
              <a:off x="477136" y="152233"/>
              <a:ext cx="61958" cy="197845"/>
            </a:xfrm>
            <a:prstGeom prst="line">
              <a:avLst/>
            </a:prstGeom>
            <a:noFill/>
            <a:ln w="9525" cap="flat">
              <a:solidFill>
                <a:srgbClr val="FFC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" name="Straight Arrow Connector 20"/>
            <p:cNvSpPr/>
            <p:nvPr/>
          </p:nvSpPr>
          <p:spPr>
            <a:xfrm>
              <a:off x="917776" y="109439"/>
              <a:ext cx="61958" cy="197845"/>
            </a:xfrm>
            <a:prstGeom prst="line">
              <a:avLst/>
            </a:prstGeom>
            <a:noFill/>
            <a:ln w="9525" cap="flat">
              <a:solidFill>
                <a:srgbClr val="FFC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1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183882" cy="1051562"/>
          </a:xfrm>
          <a:prstGeom prst="rect">
            <a:avLst/>
          </a:prstGeom>
        </p:spPr>
        <p:txBody>
          <a:bodyPr/>
          <a:lstStyle/>
          <a:p>
            <a:r>
              <a:t>Image corruption</a:t>
            </a:r>
            <a:br/>
            <a:r>
              <a:rPr sz="2700">
                <a:solidFill>
                  <a:schemeClr val="accent3"/>
                </a:solidFill>
              </a:rPr>
              <a:t>Noise and blur</a:t>
            </a:r>
          </a:p>
        </p:txBody>
      </p:sp>
      <p:pic>
        <p:nvPicPr>
          <p:cNvPr id="96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19" y="2060912"/>
            <a:ext cx="4297364" cy="811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Picture 14" descr="Picture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3351" y="3638729"/>
            <a:ext cx="4297364" cy="804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Picture 15" descr="Picture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3351" y="5373256"/>
            <a:ext cx="4297364" cy="804864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extBox 2"/>
          <p:cNvSpPr txBox="1"/>
          <p:nvPr/>
        </p:nvSpPr>
        <p:spPr>
          <a:xfrm>
            <a:off x="971599" y="2924943"/>
            <a:ext cx="230620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Uncorrupted image</a:t>
            </a:r>
          </a:p>
        </p:txBody>
      </p:sp>
      <p:sp>
        <p:nvSpPr>
          <p:cNvPr id="100" name="TextBox 18"/>
          <p:cNvSpPr txBox="1"/>
          <p:nvPr/>
        </p:nvSpPr>
        <p:spPr>
          <a:xfrm>
            <a:off x="1043607" y="4574833"/>
            <a:ext cx="306701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Image corrupted by noise</a:t>
            </a:r>
          </a:p>
        </p:txBody>
      </p:sp>
      <p:sp>
        <p:nvSpPr>
          <p:cNvPr id="101" name="TextBox 20"/>
          <p:cNvSpPr txBox="1"/>
          <p:nvPr/>
        </p:nvSpPr>
        <p:spPr>
          <a:xfrm>
            <a:off x="1043608" y="6194402"/>
            <a:ext cx="29129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Image corrupted by blur</a:t>
            </a:r>
          </a:p>
        </p:txBody>
      </p:sp>
      <p:pic>
        <p:nvPicPr>
          <p:cNvPr id="102" name="Picture 2" descr="Picture 2"/>
          <p:cNvPicPr>
            <a:picLocks noChangeAspect="1"/>
          </p:cNvPicPr>
          <p:nvPr/>
        </p:nvPicPr>
        <p:blipFill>
          <a:blip r:embed="rId5">
            <a:extLst/>
          </a:blip>
          <a:srcRect l="4563" t="7638" r="4960" b="21511"/>
          <a:stretch>
            <a:fillRect/>
          </a:stretch>
        </p:blipFill>
        <p:spPr>
          <a:xfrm>
            <a:off x="5797996" y="1349536"/>
            <a:ext cx="2897616" cy="1944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Picture 4" descr="Picture 4"/>
          <p:cNvPicPr>
            <a:picLocks noChangeAspect="1"/>
          </p:cNvPicPr>
          <p:nvPr/>
        </p:nvPicPr>
        <p:blipFill>
          <a:blip r:embed="rId6">
            <a:extLst/>
          </a:blip>
          <a:srcRect l="4762" t="7639" r="4762" b="23037"/>
          <a:stretch>
            <a:fillRect/>
          </a:stretch>
        </p:blipFill>
        <p:spPr>
          <a:xfrm>
            <a:off x="5796136" y="3110313"/>
            <a:ext cx="2897616" cy="1902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icture 5" descr="Picture 5"/>
          <p:cNvPicPr>
            <a:picLocks noChangeAspect="1"/>
          </p:cNvPicPr>
          <p:nvPr/>
        </p:nvPicPr>
        <p:blipFill>
          <a:blip r:embed="rId7">
            <a:extLst/>
          </a:blip>
          <a:srcRect l="4274" t="8243" r="5249" b="22013"/>
          <a:stretch>
            <a:fillRect/>
          </a:stretch>
        </p:blipFill>
        <p:spPr>
          <a:xfrm>
            <a:off x="5796136" y="4899052"/>
            <a:ext cx="2897648" cy="1914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183882" cy="1051562"/>
          </a:xfrm>
          <a:prstGeom prst="rect">
            <a:avLst/>
          </a:prstGeom>
        </p:spPr>
        <p:txBody>
          <a:bodyPr/>
          <a:lstStyle/>
          <a:p>
            <a:r>
              <a:t>Frequency</a:t>
            </a:r>
            <a:br/>
            <a:r>
              <a:rPr sz="2700">
                <a:solidFill>
                  <a:schemeClr val="accent3"/>
                </a:solidFill>
              </a:rPr>
              <a:t>Image profile</a:t>
            </a:r>
          </a:p>
        </p:txBody>
      </p:sp>
      <p:pic>
        <p:nvPicPr>
          <p:cNvPr id="107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19" y="3275757"/>
            <a:ext cx="4297364" cy="811214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TextBox 3"/>
          <p:cNvSpPr txBox="1"/>
          <p:nvPr/>
        </p:nvSpPr>
        <p:spPr>
          <a:xfrm>
            <a:off x="949027" y="6288156"/>
            <a:ext cx="163971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Image profile</a:t>
            </a:r>
          </a:p>
        </p:txBody>
      </p:sp>
      <p:grpSp>
        <p:nvGrpSpPr>
          <p:cNvPr id="111" name="Group 7"/>
          <p:cNvGrpSpPr/>
          <p:nvPr/>
        </p:nvGrpSpPr>
        <p:grpSpPr>
          <a:xfrm>
            <a:off x="251519" y="3753372"/>
            <a:ext cx="4297365" cy="2297579"/>
            <a:chOff x="0" y="0"/>
            <a:chExt cx="4297364" cy="2297578"/>
          </a:xfrm>
        </p:grpSpPr>
        <p:pic>
          <p:nvPicPr>
            <p:cNvPr id="109" name="Picture 11" descr="Picture 11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3738" t="17900" r="20236" b="14584"/>
            <a:stretch>
              <a:fillRect/>
            </a:stretch>
          </p:blipFill>
          <p:spPr>
            <a:xfrm>
              <a:off x="0" y="890471"/>
              <a:ext cx="4297363" cy="1407108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</p:pic>
        <p:sp>
          <p:nvSpPr>
            <p:cNvPr id="110" name="Straight Connector 6"/>
            <p:cNvSpPr/>
            <p:nvPr/>
          </p:nvSpPr>
          <p:spPr>
            <a:xfrm>
              <a:off x="1" y="-1"/>
              <a:ext cx="4297364" cy="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15" name="Group 13"/>
          <p:cNvGrpSpPr/>
          <p:nvPr/>
        </p:nvGrpSpPr>
        <p:grpSpPr>
          <a:xfrm>
            <a:off x="5292080" y="1412776"/>
            <a:ext cx="3522837" cy="4608513"/>
            <a:chOff x="0" y="0"/>
            <a:chExt cx="3522836" cy="4608512"/>
          </a:xfrm>
        </p:grpSpPr>
        <p:pic>
          <p:nvPicPr>
            <p:cNvPr id="112" name="Picture 2" descr="Picture 2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4087" t="14352" r="10119" b="13082"/>
            <a:stretch>
              <a:fillRect/>
            </a:stretch>
          </p:blipFill>
          <p:spPr>
            <a:xfrm>
              <a:off x="0" y="3231068"/>
              <a:ext cx="3522837" cy="1377445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113" name="Picture 4" descr="Picture 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494088" cy="3073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4" name="Straight Connector 12"/>
            <p:cNvSpPr/>
            <p:nvPr/>
          </p:nvSpPr>
          <p:spPr>
            <a:xfrm>
              <a:off x="0" y="1126728"/>
              <a:ext cx="3522836" cy="1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1" animBg="1" advAuto="0"/>
      <p:bldP spid="115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183882" cy="1051562"/>
          </a:xfrm>
          <a:prstGeom prst="rect">
            <a:avLst/>
          </a:prstGeom>
        </p:spPr>
        <p:txBody>
          <a:bodyPr/>
          <a:lstStyle/>
          <a:p>
            <a:r>
              <a:t>Frequency</a:t>
            </a:r>
            <a:br/>
            <a:r>
              <a:rPr sz="2700">
                <a:solidFill>
                  <a:schemeClr val="accent3"/>
                </a:solidFill>
              </a:rPr>
              <a:t>Image profile</a:t>
            </a:r>
          </a:p>
        </p:txBody>
      </p:sp>
      <p:grpSp>
        <p:nvGrpSpPr>
          <p:cNvPr id="121" name="Group 13"/>
          <p:cNvGrpSpPr/>
          <p:nvPr/>
        </p:nvGrpSpPr>
        <p:grpSpPr>
          <a:xfrm>
            <a:off x="1259632" y="1412776"/>
            <a:ext cx="3522837" cy="5112569"/>
            <a:chOff x="0" y="0"/>
            <a:chExt cx="3522836" cy="5112568"/>
          </a:xfrm>
        </p:grpSpPr>
        <p:pic>
          <p:nvPicPr>
            <p:cNvPr id="118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4087" t="14352" r="10119" b="13082"/>
            <a:stretch>
              <a:fillRect/>
            </a:stretch>
          </p:blipFill>
          <p:spPr>
            <a:xfrm>
              <a:off x="0" y="3231068"/>
              <a:ext cx="3522837" cy="1881501"/>
            </a:xfrm>
            <a:prstGeom prst="rect">
              <a:avLst/>
            </a:prstGeom>
            <a:ln w="9525" cap="flat">
              <a:solidFill>
                <a:srgbClr val="FF0000"/>
              </a:solidFill>
              <a:prstDash val="solid"/>
              <a:miter lim="800000"/>
            </a:ln>
            <a:effectLst/>
          </p:spPr>
        </p:pic>
        <p:pic>
          <p:nvPicPr>
            <p:cNvPr id="119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494088" cy="3073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0" name="Straight Connector 12"/>
            <p:cNvSpPr/>
            <p:nvPr/>
          </p:nvSpPr>
          <p:spPr>
            <a:xfrm>
              <a:off x="0" y="1126728"/>
              <a:ext cx="3522836" cy="1"/>
            </a:xfrm>
            <a:prstGeom prst="line">
              <a:avLst/>
            </a:prstGeom>
            <a:noFill/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122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rcRect l="14683" t="33788" r="10913" b="27856"/>
          <a:stretch>
            <a:fillRect/>
          </a:stretch>
        </p:blipFill>
        <p:spPr>
          <a:xfrm rot="5400000">
            <a:off x="4583472" y="2222860"/>
            <a:ext cx="3073401" cy="1512169"/>
          </a:xfrm>
          <a:prstGeom prst="rect">
            <a:avLst/>
          </a:prstGeom>
          <a:ln>
            <a:solidFill>
              <a:srgbClr val="00B050"/>
            </a:solidFill>
            <a:miter/>
          </a:ln>
        </p:spPr>
      </p:pic>
      <p:sp>
        <p:nvSpPr>
          <p:cNvPr id="123" name="Straight Connector 4"/>
          <p:cNvSpPr/>
          <p:nvPr/>
        </p:nvSpPr>
        <p:spPr>
          <a:xfrm flipH="1">
            <a:off x="1907703" y="1412775"/>
            <a:ext cx="1" cy="3073402"/>
          </a:xfrm>
          <a:prstGeom prst="line">
            <a:avLst/>
          </a:prstGeom>
          <a:ln>
            <a:solidFill>
              <a:srgbClr val="00B050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31" name="Group 22"/>
          <p:cNvGrpSpPr/>
          <p:nvPr/>
        </p:nvGrpSpPr>
        <p:grpSpPr>
          <a:xfrm>
            <a:off x="1403647" y="2354838"/>
            <a:ext cx="6603227" cy="3252298"/>
            <a:chOff x="0" y="0"/>
            <a:chExt cx="6603225" cy="3252297"/>
          </a:xfrm>
        </p:grpSpPr>
        <p:sp>
          <p:nvSpPr>
            <p:cNvPr id="124" name="TextBox 5"/>
            <p:cNvSpPr txBox="1"/>
            <p:nvPr/>
          </p:nvSpPr>
          <p:spPr>
            <a:xfrm>
              <a:off x="4824536" y="0"/>
              <a:ext cx="177868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rPr dirty="0"/>
                <a:t>Low</a:t>
              </a:r>
              <a:r>
                <a:rPr lang="en-GB" dirty="0"/>
                <a:t> frequency</a:t>
              </a:r>
              <a:endParaRPr dirty="0"/>
            </a:p>
          </p:txBody>
        </p:sp>
        <p:sp>
          <p:nvSpPr>
            <p:cNvPr id="125" name="TextBox 15"/>
            <p:cNvSpPr txBox="1"/>
            <p:nvPr/>
          </p:nvSpPr>
          <p:spPr>
            <a:xfrm>
              <a:off x="0" y="2743679"/>
              <a:ext cx="557211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rPr dirty="0"/>
                <a:t>Low</a:t>
              </a:r>
            </a:p>
          </p:txBody>
        </p:sp>
        <p:sp>
          <p:nvSpPr>
            <p:cNvPr id="126" name="TextBox 17"/>
            <p:cNvSpPr txBox="1"/>
            <p:nvPr/>
          </p:nvSpPr>
          <p:spPr>
            <a:xfrm>
              <a:off x="648071" y="2298297"/>
              <a:ext cx="62574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High</a:t>
              </a:r>
            </a:p>
          </p:txBody>
        </p:sp>
        <p:sp>
          <p:nvSpPr>
            <p:cNvPr id="127" name="TextBox 18"/>
            <p:cNvSpPr txBox="1"/>
            <p:nvPr/>
          </p:nvSpPr>
          <p:spPr>
            <a:xfrm>
              <a:off x="2448272" y="2586329"/>
              <a:ext cx="62574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High</a:t>
              </a:r>
            </a:p>
          </p:txBody>
        </p:sp>
        <p:sp>
          <p:nvSpPr>
            <p:cNvPr id="128" name="Straight Arrow Connector 9"/>
            <p:cNvSpPr/>
            <p:nvPr/>
          </p:nvSpPr>
          <p:spPr>
            <a:xfrm>
              <a:off x="320760" y="3113011"/>
              <a:ext cx="183296" cy="139286"/>
            </a:xfrm>
            <a:prstGeom prst="line">
              <a:avLst/>
            </a:prstGeom>
            <a:noFill/>
            <a:ln w="9525" cap="flat">
              <a:solidFill>
                <a:srgbClr val="4B6CC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" name="Straight Arrow Connector 11"/>
            <p:cNvSpPr/>
            <p:nvPr/>
          </p:nvSpPr>
          <p:spPr>
            <a:xfrm>
              <a:off x="888488" y="2667629"/>
              <a:ext cx="292046" cy="234352"/>
            </a:xfrm>
            <a:prstGeom prst="line">
              <a:avLst/>
            </a:prstGeom>
            <a:noFill/>
            <a:ln w="9525" cap="flat">
              <a:solidFill>
                <a:srgbClr val="4B6CC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0" name="Straight Arrow Connector 19"/>
            <p:cNvSpPr/>
            <p:nvPr/>
          </p:nvSpPr>
          <p:spPr>
            <a:xfrm>
              <a:off x="2804299" y="2955661"/>
              <a:ext cx="1" cy="274094"/>
            </a:xfrm>
            <a:prstGeom prst="line">
              <a:avLst/>
            </a:prstGeom>
            <a:noFill/>
            <a:ln w="9525" cap="flat">
              <a:solidFill>
                <a:srgbClr val="4B6CC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4094CC40-375E-E945-A4BB-5E040865FBAD}"/>
              </a:ext>
            </a:extLst>
          </p:cNvPr>
          <p:cNvSpPr/>
          <p:nvPr/>
        </p:nvSpPr>
        <p:spPr>
          <a:xfrm>
            <a:off x="2575034" y="4719145"/>
            <a:ext cx="315307" cy="1187669"/>
          </a:xfrm>
          <a:prstGeom prst="ellipse">
            <a:avLst/>
          </a:prstGeom>
          <a:noFill/>
          <a:ln w="12700" cap="flat">
            <a:solidFill>
              <a:srgbClr val="FF0000"/>
            </a:solidFill>
            <a:prstDash val="solid"/>
            <a:round/>
          </a:ln>
          <a:effectLst>
            <a:outerShdw blurRad="63500" dist="38100" dir="5400000" rotWithShape="0">
              <a:srgbClr val="000000">
                <a:alpha val="4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erdana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2F1BB61-40A3-924C-BDD5-AB05488DA81B}"/>
              </a:ext>
            </a:extLst>
          </p:cNvPr>
          <p:cNvSpPr/>
          <p:nvPr/>
        </p:nvSpPr>
        <p:spPr>
          <a:xfrm rot="5400000">
            <a:off x="3978157" y="5113287"/>
            <a:ext cx="315307" cy="1187669"/>
          </a:xfrm>
          <a:prstGeom prst="ellipse">
            <a:avLst/>
          </a:prstGeom>
          <a:noFill/>
          <a:ln w="12700" cap="flat">
            <a:solidFill>
              <a:srgbClr val="FF0000"/>
            </a:solidFill>
            <a:prstDash val="solid"/>
            <a:round/>
          </a:ln>
          <a:effectLst>
            <a:outerShdw blurRad="63500" dist="38100" dir="5400000" rotWithShape="0">
              <a:srgbClr val="000000">
                <a:alpha val="4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erdana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254944-37F1-644B-BCF7-4FACAD141B50}"/>
              </a:ext>
            </a:extLst>
          </p:cNvPr>
          <p:cNvSpPr/>
          <p:nvPr/>
        </p:nvSpPr>
        <p:spPr>
          <a:xfrm rot="5400000">
            <a:off x="1739901" y="5189971"/>
            <a:ext cx="315307" cy="1187669"/>
          </a:xfrm>
          <a:prstGeom prst="ellipse">
            <a:avLst/>
          </a:prstGeom>
          <a:noFill/>
          <a:ln w="12700" cap="flat">
            <a:solidFill>
              <a:srgbClr val="FF0000"/>
            </a:solidFill>
            <a:prstDash val="solid"/>
            <a:round/>
          </a:ln>
          <a:effectLst>
            <a:outerShdw blurRad="63500" dist="38100" dir="5400000" rotWithShape="0">
              <a:srgbClr val="000000">
                <a:alpha val="4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erdan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1"/>
          <p:cNvSpPr txBox="1">
            <a:spLocks noGrp="1"/>
          </p:cNvSpPr>
          <p:nvPr>
            <p:ph type="title"/>
          </p:nvPr>
        </p:nvSpPr>
        <p:spPr>
          <a:xfrm>
            <a:off x="467543" y="260647"/>
            <a:ext cx="8183882" cy="1051562"/>
          </a:xfrm>
          <a:prstGeom prst="rect">
            <a:avLst/>
          </a:prstGeom>
        </p:spPr>
        <p:txBody>
          <a:bodyPr/>
          <a:lstStyle/>
          <a:p>
            <a:r>
              <a:t>Frequency</a:t>
            </a:r>
            <a:br/>
            <a:r>
              <a:rPr sz="2700">
                <a:solidFill>
                  <a:schemeClr val="accent3"/>
                </a:solidFill>
              </a:rPr>
              <a:t>Image profile</a:t>
            </a:r>
          </a:p>
        </p:txBody>
      </p:sp>
      <p:pic>
        <p:nvPicPr>
          <p:cNvPr id="134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rcRect l="14817" t="17523" r="20991" b="12288"/>
          <a:stretch>
            <a:fillRect/>
          </a:stretch>
        </p:blipFill>
        <p:spPr>
          <a:xfrm>
            <a:off x="5318759" y="4869160"/>
            <a:ext cx="3179373" cy="149079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5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rcRect l="13738" t="17900" r="20236" b="14584"/>
          <a:stretch>
            <a:fillRect/>
          </a:stretch>
        </p:blipFill>
        <p:spPr>
          <a:xfrm>
            <a:off x="5318759" y="1556791"/>
            <a:ext cx="3208797" cy="140710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6" name="Picture 12" descr="Picture 12"/>
          <p:cNvPicPr>
            <a:picLocks noChangeAspect="1"/>
          </p:cNvPicPr>
          <p:nvPr/>
        </p:nvPicPr>
        <p:blipFill>
          <a:blip r:embed="rId4">
            <a:extLst/>
          </a:blip>
          <a:srcRect l="13953" t="17900" r="18849" b="12500"/>
          <a:stretch>
            <a:fillRect/>
          </a:stretch>
        </p:blipFill>
        <p:spPr>
          <a:xfrm>
            <a:off x="5318759" y="3140967"/>
            <a:ext cx="3208797" cy="141680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7" name="Picture 13" descr="Picture 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1519" y="2060912"/>
            <a:ext cx="4297364" cy="811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14" descr="Picture 1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63351" y="3638729"/>
            <a:ext cx="4297364" cy="804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15" descr="Picture 1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63351" y="5373256"/>
            <a:ext cx="4297364" cy="804864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TextBox 2"/>
          <p:cNvSpPr txBox="1"/>
          <p:nvPr/>
        </p:nvSpPr>
        <p:spPr>
          <a:xfrm>
            <a:off x="971599" y="2924943"/>
            <a:ext cx="230620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Uncorrupted image</a:t>
            </a:r>
          </a:p>
        </p:txBody>
      </p:sp>
      <p:sp>
        <p:nvSpPr>
          <p:cNvPr id="141" name="TextBox 18"/>
          <p:cNvSpPr txBox="1"/>
          <p:nvPr/>
        </p:nvSpPr>
        <p:spPr>
          <a:xfrm>
            <a:off x="1043607" y="4574833"/>
            <a:ext cx="306701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Image corrupted by noise</a:t>
            </a:r>
          </a:p>
        </p:txBody>
      </p:sp>
      <p:sp>
        <p:nvSpPr>
          <p:cNvPr id="142" name="TextBox 20"/>
          <p:cNvSpPr txBox="1"/>
          <p:nvPr/>
        </p:nvSpPr>
        <p:spPr>
          <a:xfrm>
            <a:off x="1043608" y="6194402"/>
            <a:ext cx="29129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Image corrupted by blur</a:t>
            </a:r>
          </a:p>
        </p:txBody>
      </p:sp>
      <p:sp>
        <p:nvSpPr>
          <p:cNvPr id="143" name="TextBox 11"/>
          <p:cNvSpPr txBox="1"/>
          <p:nvPr/>
        </p:nvSpPr>
        <p:spPr>
          <a:xfrm>
            <a:off x="5994057" y="980728"/>
            <a:ext cx="175881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Image profiles</a:t>
            </a:r>
          </a:p>
        </p:txBody>
      </p:sp>
      <p:sp>
        <p:nvSpPr>
          <p:cNvPr id="144" name="TextBox 12"/>
          <p:cNvSpPr txBox="1"/>
          <p:nvPr/>
        </p:nvSpPr>
        <p:spPr>
          <a:xfrm>
            <a:off x="6283233" y="4211796"/>
            <a:ext cx="207626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Higher frequency</a:t>
            </a:r>
          </a:p>
        </p:txBody>
      </p:sp>
      <p:sp>
        <p:nvSpPr>
          <p:cNvPr id="145" name="TextBox 13"/>
          <p:cNvSpPr txBox="1"/>
          <p:nvPr/>
        </p:nvSpPr>
        <p:spPr>
          <a:xfrm>
            <a:off x="6283233" y="6011995"/>
            <a:ext cx="200772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Lower frequency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LectureBlue">
  <a:themeElements>
    <a:clrScheme name="LectureBlue">
      <a:dk1>
        <a:srgbClr val="000000"/>
      </a:dk1>
      <a:lt1>
        <a:srgbClr val="E4E9EF"/>
      </a:lt1>
      <a:dk2>
        <a:srgbClr val="A7A7A7"/>
      </a:dk2>
      <a:lt2>
        <a:srgbClr val="535353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0000FF"/>
      </a:hlink>
      <a:folHlink>
        <a:srgbClr val="FF00FF"/>
      </a:folHlink>
    </a:clrScheme>
    <a:fontScheme name="LectureBlue">
      <a:majorFont>
        <a:latin typeface="Helvetica"/>
        <a:ea typeface="Helvetica"/>
        <a:cs typeface="Helvetica"/>
      </a:majorFont>
      <a:minorFont>
        <a:latin typeface="Verdana"/>
        <a:ea typeface="Verdana"/>
        <a:cs typeface="Verdana"/>
      </a:minorFont>
    </a:fontScheme>
    <a:fmtScheme name="LectureBlu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42500" cap="flat">
          <a:solidFill>
            <a:schemeClr val="accent1"/>
          </a:solidFill>
          <a:prstDash val="solid"/>
          <a:round/>
        </a:ln>
        <a:effectLst>
          <a:outerShdw blurRad="63500" dist="381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42500" cap="flat">
          <a:solidFill>
            <a:schemeClr val="accent1"/>
          </a:solidFill>
          <a:prstDash val="solid"/>
          <a:round/>
        </a:ln>
        <a:effectLst>
          <a:outerShdw blurRad="63500" dist="381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LectureBlue">
  <a:themeElements>
    <a:clrScheme name="LectureBlu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0000FF"/>
      </a:hlink>
      <a:folHlink>
        <a:srgbClr val="FF00FF"/>
      </a:folHlink>
    </a:clrScheme>
    <a:fontScheme name="LectureBlue">
      <a:majorFont>
        <a:latin typeface="Helvetica"/>
        <a:ea typeface="Helvetica"/>
        <a:cs typeface="Helvetica"/>
      </a:majorFont>
      <a:minorFont>
        <a:latin typeface="Verdana"/>
        <a:ea typeface="Verdana"/>
        <a:cs typeface="Verdana"/>
      </a:minorFont>
    </a:fontScheme>
    <a:fmtScheme name="LectureBlu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42500" cap="flat">
          <a:solidFill>
            <a:schemeClr val="accent1"/>
          </a:solidFill>
          <a:prstDash val="solid"/>
          <a:round/>
        </a:ln>
        <a:effectLst>
          <a:outerShdw blurRad="63500" dist="381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42500" cap="flat">
          <a:solidFill>
            <a:schemeClr val="accent1"/>
          </a:solidFill>
          <a:prstDash val="solid"/>
          <a:round/>
        </a:ln>
        <a:effectLst>
          <a:outerShdw blurRad="63500" dist="381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1239</Words>
  <Application>Microsoft Macintosh PowerPoint</Application>
  <PresentationFormat>On-screen Show (4:3)</PresentationFormat>
  <Paragraphs>278</Paragraphs>
  <Slides>34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 Light</vt:lpstr>
      <vt:lpstr>Cambria Math</vt:lpstr>
      <vt:lpstr>Symbol</vt:lpstr>
      <vt:lpstr>Verdana</vt:lpstr>
      <vt:lpstr>LectureBlue</vt:lpstr>
      <vt:lpstr>Equation</vt:lpstr>
      <vt:lpstr>Digital image processing and analysis 6. Image enhancement: manipulating image frequencies</vt:lpstr>
      <vt:lpstr>Previous lecture:</vt:lpstr>
      <vt:lpstr>In this lecture we shall find out about:</vt:lpstr>
      <vt:lpstr>Image corruption Causes</vt:lpstr>
      <vt:lpstr>Image corruption Causes</vt:lpstr>
      <vt:lpstr>Image corruption Noise and blur</vt:lpstr>
      <vt:lpstr>Frequency Image profile</vt:lpstr>
      <vt:lpstr>Frequency Image profile</vt:lpstr>
      <vt:lpstr>Frequency Image profile</vt:lpstr>
      <vt:lpstr>Frequency Image profile</vt:lpstr>
      <vt:lpstr>Frequency filtering operations Tool for reducing frequency distortions</vt:lpstr>
      <vt:lpstr>Frequency filtering operations Smoothing: low pass filter</vt:lpstr>
      <vt:lpstr>Frequency filtering operations Smoothing: low pass filter</vt:lpstr>
      <vt:lpstr>Frequency filtering operations Smoothing: low pass filter</vt:lpstr>
      <vt:lpstr>Frequency filtering operations Convolution</vt:lpstr>
      <vt:lpstr>Frequency filtering operations Convolution</vt:lpstr>
      <vt:lpstr>Frequency filtering operations Convolution</vt:lpstr>
      <vt:lpstr>Frequency filtering operations Convolution</vt:lpstr>
      <vt:lpstr>Frequency filtering operations Convolution</vt:lpstr>
      <vt:lpstr>Frequency filtering operations Low-pass filters</vt:lpstr>
      <vt:lpstr>Frequency filtering operations Low-pass filters</vt:lpstr>
      <vt:lpstr>Frequency filtering operations Low-pass filters</vt:lpstr>
      <vt:lpstr>Frequency filtering operations Low-pass filters</vt:lpstr>
      <vt:lpstr>Frequency filtering operations Low-pass filters</vt:lpstr>
      <vt:lpstr>Frequency filtering operations Low-pass filters</vt:lpstr>
      <vt:lpstr>Frequency filtering operations Low-pass filters: Gaussian smoothing</vt:lpstr>
      <vt:lpstr>Frequency filtering operations Low-pass filters: Gaussian smoothing</vt:lpstr>
      <vt:lpstr>PowerPoint Presentation</vt:lpstr>
      <vt:lpstr>Frequency filtering operations Low-pass filters</vt:lpstr>
      <vt:lpstr>Frequency filtering operations Low-pass filters in nature</vt:lpstr>
      <vt:lpstr>Frequency filtering operations Low-pass filters in nature</vt:lpstr>
      <vt:lpstr>In this lecture we have covered:</vt:lpstr>
      <vt:lpstr>Next lecture:</vt:lpstr>
      <vt:lpstr>Further reading and experimentation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and analysis 6. Image enhancement: manipulating image frequencies</dc:title>
  <cp:lastModifiedBy>exc</cp:lastModifiedBy>
  <cp:revision>26</cp:revision>
  <cp:lastPrinted>2019-02-01T13:58:15Z</cp:lastPrinted>
  <dcterms:modified xsi:type="dcterms:W3CDTF">2019-02-01T15:08:42Z</dcterms:modified>
</cp:coreProperties>
</file>